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6"/>
  </p:notesMasterIdLst>
  <p:handoutMasterIdLst>
    <p:handoutMasterId r:id="rId7"/>
  </p:handoutMasterIdLst>
  <p:sldIdLst>
    <p:sldId id="256" r:id="rId2"/>
    <p:sldId id="258" r:id="rId3"/>
    <p:sldId id="257" r:id="rId4"/>
    <p:sldId id="259" r:id="rId5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3300"/>
    <a:srgbClr val="FF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21" autoAdjust="0"/>
    <p:restoredTop sz="94595" autoAdjust="0"/>
  </p:normalViewPr>
  <p:slideViewPr>
    <p:cSldViewPr>
      <p:cViewPr>
        <p:scale>
          <a:sx n="75" d="100"/>
          <a:sy n="75" d="100"/>
        </p:scale>
        <p:origin x="-792" y="-7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Excel Obj. 4.01 SS Basics Ppt. #1</a:t>
            </a:r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92F15EF-D0A4-4E0E-B404-CEB89CA06C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3652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0938" y="684213"/>
            <a:ext cx="4556125" cy="34178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30700"/>
            <a:ext cx="548640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6022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Excel Obj. 4.01 SS Basics Ppt. #1</a:t>
            </a:r>
          </a:p>
        </p:txBody>
      </p:sp>
      <p:sp>
        <p:nvSpPr>
          <p:cNvPr id="86023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59813"/>
            <a:ext cx="2971800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64AD0782-61B5-455C-8E5A-E6CC4BC8DE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886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30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/>
              <a:t>Excel Obj. 4.01 SS Basics Ppt. #1</a:t>
            </a:r>
          </a:p>
        </p:txBody>
      </p:sp>
      <p:sp>
        <p:nvSpPr>
          <p:cNvPr id="9219" name="Rectangle 1031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D3E775A-BE70-4D1B-8331-3E3600AC0E2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922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31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1032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1033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Rectangle 1034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rgbClr val="CC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77826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>
              <a:defRPr sz="5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7827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DAC19C-0750-4B2D-AD03-EFC9A70005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CD0E97-B229-46A2-A2EC-3B443EDBAF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90F87E-CE56-49A3-A390-C136AA972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C59BE4-4017-4ABC-B07F-EA34ADF61E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07DE8-73E6-4C50-A990-0BE1B40D6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4A347-618A-489E-81F1-58399111ED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686862-5EE1-46B7-B763-7EF6218F7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C4B86C-4155-4DA9-B348-D0A49F189F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FB8ED0-A68C-45E6-914E-4D930B924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1B3A-664F-4A94-B854-26C186516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724E29-8933-470E-9579-47DD202127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68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 b="0"/>
            </a:lvl1pPr>
          </a:lstStyle>
          <a:p>
            <a:pPr>
              <a:defRPr/>
            </a:pPr>
            <a:fld id="{598CDB04-2434-4B0E-8551-B1F08FCCF8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6807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rgbClr val="CC33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76808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6809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>
              <a:latin typeface="Times New Roman" pitchFamily="18" charset="0"/>
            </a:endParaRPr>
          </a:p>
        </p:txBody>
      </p:sp>
      <p:sp>
        <p:nvSpPr>
          <p:cNvPr id="76810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 b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33CC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CC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2209800"/>
          </a:xfrm>
        </p:spPr>
        <p:txBody>
          <a:bodyPr/>
          <a:lstStyle/>
          <a:p>
            <a:pPr eaLnBrk="1" hangingPunct="1"/>
            <a:r>
              <a:rPr lang="en-US" sz="5200" dirty="0" smtClean="0"/>
              <a:t>Spreadsheet</a:t>
            </a:r>
            <a:br>
              <a:rPr lang="en-US" sz="5200" dirty="0" smtClean="0"/>
            </a:br>
            <a:r>
              <a:rPr lang="en-US" sz="5200" dirty="0" smtClean="0"/>
              <a:t>Basics</a:t>
            </a:r>
            <a:br>
              <a:rPr lang="en-US" sz="5200" dirty="0" smtClean="0"/>
            </a:br>
            <a:r>
              <a:rPr lang="en-US" sz="3600" dirty="0" smtClean="0"/>
              <a:t>Objectives</a:t>
            </a:r>
            <a:endParaRPr lang="en-US" sz="3600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048000"/>
            <a:ext cx="8382000" cy="3429000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</a:pPr>
            <a:endParaRPr lang="en-US" sz="2200" b="1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200" b="1" dirty="0" smtClean="0"/>
              <a:t>What is a </a:t>
            </a:r>
            <a:r>
              <a:rPr lang="en-US" sz="2200" b="1" dirty="0" smtClean="0">
                <a:solidFill>
                  <a:srgbClr val="FF0000"/>
                </a:solidFill>
              </a:rPr>
              <a:t>Spreadsheet</a:t>
            </a:r>
            <a:r>
              <a:rPr lang="en-US" sz="2200" dirty="0" smtClean="0"/>
              <a:t>?</a:t>
            </a:r>
          </a:p>
          <a:p>
            <a:pPr algn="l" eaLnBrk="1" hangingPunct="1">
              <a:lnSpc>
                <a:spcPct val="80000"/>
              </a:lnSpc>
            </a:pPr>
            <a:endParaRPr lang="en-US" sz="2200" dirty="0" smtClean="0"/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spreadsheet (or worksheet)</a:t>
            </a:r>
            <a:r>
              <a:rPr lang="en-US" sz="2400" dirty="0" smtClean="0"/>
              <a:t> is an arrangement of </a:t>
            </a:r>
            <a:r>
              <a:rPr lang="en-US" sz="2400" dirty="0" smtClean="0">
                <a:solidFill>
                  <a:srgbClr val="FF0000"/>
                </a:solidFill>
              </a:rPr>
              <a:t>cells</a:t>
            </a:r>
            <a:r>
              <a:rPr lang="en-US" sz="2400" dirty="0" smtClean="0"/>
              <a:t> 	in </a:t>
            </a:r>
            <a:r>
              <a:rPr lang="en-US" sz="2400" dirty="0" smtClean="0">
                <a:solidFill>
                  <a:srgbClr val="FF0000"/>
                </a:solidFill>
              </a:rPr>
              <a:t>columns </a:t>
            </a:r>
            <a:r>
              <a:rPr lang="en-US" sz="2400" dirty="0" smtClean="0"/>
              <a:t>and</a:t>
            </a:r>
            <a:r>
              <a:rPr lang="en-US" sz="2400" dirty="0" smtClean="0">
                <a:solidFill>
                  <a:srgbClr val="FF0000"/>
                </a:solidFill>
              </a:rPr>
              <a:t> rows </a:t>
            </a:r>
            <a:r>
              <a:rPr lang="en-US" sz="2400" dirty="0" smtClean="0">
                <a:solidFill>
                  <a:srgbClr val="0033CC"/>
                </a:solidFill>
              </a:rPr>
              <a:t>used to organize, analyze, 	calculate, and report information, usually in numerical 	form. </a:t>
            </a: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>
                <a:solidFill>
                  <a:srgbClr val="0033CC"/>
                </a:solidFill>
              </a:rPr>
              <a:t> </a:t>
            </a:r>
            <a:endParaRPr lang="en-US" sz="1800" dirty="0" smtClean="0">
              <a:solidFill>
                <a:srgbClr val="0033CC"/>
              </a:solidFill>
            </a:endParaRPr>
          </a:p>
          <a:p>
            <a:pPr algn="l" eaLnBrk="1" hangingPunct="1">
              <a:lnSpc>
                <a:spcPct val="80000"/>
              </a:lnSpc>
            </a:pPr>
            <a:r>
              <a:rPr lang="en-US" sz="2400" dirty="0" smtClean="0"/>
              <a:t>A </a:t>
            </a:r>
            <a:r>
              <a:rPr lang="en-US" sz="2400" b="1" dirty="0" smtClean="0">
                <a:solidFill>
                  <a:srgbClr val="FF0000"/>
                </a:solidFill>
              </a:rPr>
              <a:t>workbook</a:t>
            </a:r>
            <a:r>
              <a:rPr lang="en-US" sz="2400" dirty="0" smtClean="0"/>
              <a:t> is a file which contains one </a:t>
            </a:r>
            <a:r>
              <a:rPr lang="en-US" sz="2400" smtClean="0"/>
              <a:t>or </a:t>
            </a:r>
            <a:r>
              <a:rPr lang="en-US" sz="2400" smtClean="0"/>
              <a:t>more spreadsheets</a:t>
            </a:r>
            <a:r>
              <a:rPr lang="en-US" sz="2400" dirty="0" smtClean="0"/>
              <a:t>.</a:t>
            </a:r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533400"/>
            <a:ext cx="2514600" cy="186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05600" y="609600"/>
            <a:ext cx="2209800" cy="157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 eaLnBrk="1" hangingPunct="1"/>
            <a:r>
              <a:rPr lang="en-US" sz="2400" b="1" smtClean="0">
                <a:solidFill>
                  <a:srgbClr val="FF0000"/>
                </a:solidFill>
              </a:rPr>
              <a:t>Spreadsheets Perform Mathematical Calculations</a:t>
            </a:r>
            <a:br>
              <a:rPr lang="en-US" sz="2400" b="1" smtClean="0">
                <a:solidFill>
                  <a:srgbClr val="FF0000"/>
                </a:solidFill>
              </a:rPr>
            </a:br>
            <a:endParaRPr lang="en-US" sz="2400" b="1" smtClean="0">
              <a:solidFill>
                <a:srgbClr val="FF0000"/>
              </a:solidFill>
            </a:endParaRPr>
          </a:p>
        </p:txBody>
      </p:sp>
      <p:sp>
        <p:nvSpPr>
          <p:cNvPr id="4099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054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mtClean="0"/>
              <a:t>	</a:t>
            </a:r>
            <a:r>
              <a:rPr lang="en-US" sz="2400" b="1" smtClean="0"/>
              <a:t>Do you or your family use spreadsheets?</a:t>
            </a:r>
            <a:endParaRPr lang="en-US" sz="2400" smtClean="0"/>
          </a:p>
          <a:p>
            <a:pPr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0033CC"/>
                </a:solidFill>
              </a:rPr>
              <a:t>Daily Uses of Spreadsheets:</a:t>
            </a:r>
          </a:p>
          <a:p>
            <a:pPr lvl="1" eaLnBrk="1" hangingPunct="1"/>
            <a:r>
              <a:rPr lang="en-US" b="1" smtClean="0">
                <a:solidFill>
                  <a:srgbClr val="0033CC"/>
                </a:solidFill>
              </a:rPr>
              <a:t>Balancing a checkbook</a:t>
            </a:r>
          </a:p>
          <a:p>
            <a:pPr lvl="1" eaLnBrk="1" hangingPunct="1"/>
            <a:r>
              <a:rPr lang="en-US" b="1" smtClean="0">
                <a:solidFill>
                  <a:srgbClr val="0033CC"/>
                </a:solidFill>
              </a:rPr>
              <a:t>Calculating car loans</a:t>
            </a:r>
          </a:p>
          <a:p>
            <a:pPr lvl="1" eaLnBrk="1" hangingPunct="1"/>
            <a:r>
              <a:rPr lang="en-US" smtClean="0"/>
              <a:t>Calculating </a:t>
            </a:r>
            <a:r>
              <a:rPr lang="en-US" smtClean="0">
                <a:solidFill>
                  <a:srgbClr val="FF0000"/>
                </a:solidFill>
              </a:rPr>
              <a:t>student grades</a:t>
            </a:r>
            <a:r>
              <a:rPr lang="en-US" smtClean="0"/>
              <a:t> (</a:t>
            </a:r>
            <a:r>
              <a:rPr lang="en-US" b="1" smtClean="0">
                <a:solidFill>
                  <a:srgbClr val="0033CC"/>
                </a:solidFill>
              </a:rPr>
              <a:t>helping students keep up with their grades)</a:t>
            </a:r>
          </a:p>
          <a:p>
            <a:pPr lvl="1" eaLnBrk="1" hangingPunct="1"/>
            <a:r>
              <a:rPr lang="en-US" smtClean="0"/>
              <a:t>Household </a:t>
            </a:r>
            <a:r>
              <a:rPr lang="en-US" smtClean="0">
                <a:solidFill>
                  <a:srgbClr val="FF0000"/>
                </a:solidFill>
              </a:rPr>
              <a:t>budgets</a:t>
            </a:r>
            <a:r>
              <a:rPr lang="en-US" smtClean="0"/>
              <a:t> </a:t>
            </a:r>
          </a:p>
          <a:p>
            <a:pPr lvl="1"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Why would a business use spreadsheets?</a:t>
            </a:r>
          </a:p>
          <a:p>
            <a:pPr lvl="1" eaLnBrk="1" hangingPunct="1"/>
            <a:r>
              <a:rPr lang="en-US" smtClean="0"/>
              <a:t>Payroll</a:t>
            </a:r>
          </a:p>
          <a:p>
            <a:pPr lvl="1" eaLnBrk="1" hangingPunct="1"/>
            <a:r>
              <a:rPr lang="en-US" smtClean="0"/>
              <a:t>Financial statements for a business (profit/loss)</a:t>
            </a:r>
          </a:p>
          <a:p>
            <a:pPr lvl="1" eaLnBrk="1" hangingPunct="1"/>
            <a:endParaRPr lang="en-US" smtClean="0"/>
          </a:p>
        </p:txBody>
      </p:sp>
      <p:pic>
        <p:nvPicPr>
          <p:cNvPr id="4100" name="Picture 7" descr="j0398037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533400"/>
            <a:ext cx="944563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67600" y="3810000"/>
            <a:ext cx="792163" cy="842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9" descr="j0310994[1]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2133600"/>
            <a:ext cx="8905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42D9FF5-8146-4079-BB1C-A7D81570B12E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sz="4000" smtClean="0"/>
              <a:t>Designing a Spreadsheet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990600"/>
            <a:ext cx="8534400" cy="5867400"/>
          </a:xfrm>
        </p:spPr>
        <p:txBody>
          <a:bodyPr/>
          <a:lstStyle/>
          <a:p>
            <a:pPr lvl="1" eaLnBrk="1" hangingPunct="1">
              <a:buFont typeface="Wingdings" pitchFamily="2" charset="2"/>
              <a:buNone/>
            </a:pPr>
            <a:r>
              <a:rPr lang="en-US" b="1" u="sng" smtClean="0">
                <a:solidFill>
                  <a:srgbClr val="FF0000"/>
                </a:solidFill>
              </a:rPr>
              <a:t>Cell</a:t>
            </a:r>
            <a:r>
              <a:rPr lang="en-US" smtClean="0"/>
              <a:t> – individual locations on a spreadsheet 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sz="2000" smtClean="0"/>
              <a:t>		    (intersection of a row and column)</a:t>
            </a:r>
          </a:p>
          <a:p>
            <a:pPr lvl="1" eaLnBrk="1" hangingPunct="1"/>
            <a:r>
              <a:rPr lang="en-US" b="1" u="sng" smtClean="0">
                <a:solidFill>
                  <a:srgbClr val="FF0000"/>
                </a:solidFill>
              </a:rPr>
              <a:t>Column</a:t>
            </a:r>
            <a:r>
              <a:rPr lang="en-US" b="1" smtClean="0"/>
              <a:t>— </a:t>
            </a:r>
            <a:r>
              <a:rPr lang="en-US" smtClean="0"/>
              <a:t>identified by letters of the alphabet (vertical)</a:t>
            </a:r>
          </a:p>
          <a:p>
            <a:pPr lvl="2" eaLnBrk="1" hangingPunct="1"/>
            <a:r>
              <a:rPr lang="en-US" b="1" smtClean="0">
                <a:solidFill>
                  <a:srgbClr val="FF0000"/>
                </a:solidFill>
              </a:rPr>
              <a:t>Column A</a:t>
            </a:r>
            <a:r>
              <a:rPr lang="en-US" smtClean="0"/>
              <a:t> refers to all of the contents in a </a:t>
            </a:r>
            <a:r>
              <a:rPr lang="en-US" b="1" smtClean="0">
                <a:solidFill>
                  <a:srgbClr val="FF0000"/>
                </a:solidFill>
              </a:rPr>
              <a:t>vertical</a:t>
            </a:r>
            <a:r>
              <a:rPr lang="en-US" smtClean="0"/>
              <a:t> range of cells in the first column of the spreadsheet.</a:t>
            </a:r>
          </a:p>
          <a:p>
            <a:pPr lvl="1" eaLnBrk="1" hangingPunct="1"/>
            <a:r>
              <a:rPr lang="en-US" b="1" u="sng" smtClean="0">
                <a:solidFill>
                  <a:srgbClr val="FF0000"/>
                </a:solidFill>
              </a:rPr>
              <a:t>Row</a:t>
            </a:r>
            <a:r>
              <a:rPr lang="en-US" b="1" smtClean="0"/>
              <a:t>— </a:t>
            </a:r>
            <a:r>
              <a:rPr lang="en-US" smtClean="0"/>
              <a:t>identified by numbers (horizontal)</a:t>
            </a:r>
          </a:p>
          <a:p>
            <a:pPr lvl="2" eaLnBrk="1" hangingPunct="1"/>
            <a:r>
              <a:rPr lang="en-US" b="1" smtClean="0">
                <a:solidFill>
                  <a:srgbClr val="FF0000"/>
                </a:solidFill>
              </a:rPr>
              <a:t>Row 3</a:t>
            </a:r>
            <a:r>
              <a:rPr lang="en-US" smtClean="0"/>
              <a:t> refers to all of the contents in a </a:t>
            </a:r>
            <a:r>
              <a:rPr lang="en-US" b="1" smtClean="0">
                <a:solidFill>
                  <a:srgbClr val="FF0000"/>
                </a:solidFill>
              </a:rPr>
              <a:t>horizontal</a:t>
            </a:r>
            <a:r>
              <a:rPr lang="en-US" smtClean="0"/>
              <a:t> range of cells on Row 3</a:t>
            </a:r>
          </a:p>
        </p:txBody>
      </p:sp>
      <p:graphicFrame>
        <p:nvGraphicFramePr>
          <p:cNvPr id="24643" name="Group 67"/>
          <p:cNvGraphicFramePr>
            <a:graphicFrameLocks noGrp="1"/>
          </p:cNvGraphicFramePr>
          <p:nvPr>
            <p:ph sz="half" idx="2"/>
          </p:nvPr>
        </p:nvGraphicFramePr>
        <p:xfrm>
          <a:off x="2362200" y="4343400"/>
          <a:ext cx="4114800" cy="2290763"/>
        </p:xfrm>
        <a:graphic>
          <a:graphicData uri="http://schemas.openxmlformats.org/drawingml/2006/table">
            <a:tbl>
              <a:tblPr/>
              <a:tblGrid>
                <a:gridCol w="368300"/>
                <a:gridCol w="920750"/>
                <a:gridCol w="982663"/>
                <a:gridCol w="922337"/>
                <a:gridCol w="920750"/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</a:tr>
              <a:tr h="5683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3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CELL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2B2B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CC33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56" name="Text Box 50"/>
          <p:cNvSpPr txBox="1">
            <a:spLocks noChangeArrowheads="1"/>
          </p:cNvSpPr>
          <p:nvPr/>
        </p:nvSpPr>
        <p:spPr bwMode="auto">
          <a:xfrm>
            <a:off x="381000" y="53340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ROWS</a:t>
            </a:r>
            <a:r>
              <a:rPr lang="en-US" b="0">
                <a:latin typeface="Arial" charset="0"/>
              </a:rPr>
              <a:t> (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horizontal</a:t>
            </a:r>
            <a:r>
              <a:rPr lang="en-US" b="0">
                <a:latin typeface="Arial" charset="0"/>
              </a:rPr>
              <a:t>)</a:t>
            </a:r>
          </a:p>
        </p:txBody>
      </p:sp>
      <p:sp>
        <p:nvSpPr>
          <p:cNvPr id="5157" name="Text Box 51"/>
          <p:cNvSpPr txBox="1">
            <a:spLocks noChangeArrowheads="1"/>
          </p:cNvSpPr>
          <p:nvPr/>
        </p:nvSpPr>
        <p:spPr bwMode="auto">
          <a:xfrm>
            <a:off x="3352800" y="3810000"/>
            <a:ext cx="2590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Arial" charset="0"/>
              </a:rPr>
              <a:t>COLUMNS</a:t>
            </a:r>
            <a:r>
              <a:rPr lang="en-US" b="0">
                <a:latin typeface="Arial" charset="0"/>
              </a:rPr>
              <a:t>  (</a:t>
            </a:r>
            <a:r>
              <a:rPr lang="en-US">
                <a:solidFill>
                  <a:srgbClr val="002060"/>
                </a:solidFill>
                <a:latin typeface="Arial" charset="0"/>
              </a:rPr>
              <a:t>vertical</a:t>
            </a:r>
            <a:r>
              <a:rPr lang="en-US" b="0">
                <a:latin typeface="Arial" charset="0"/>
              </a:rPr>
              <a:t>)</a:t>
            </a:r>
          </a:p>
        </p:txBody>
      </p:sp>
      <p:sp>
        <p:nvSpPr>
          <p:cNvPr id="5158" name="Line 52"/>
          <p:cNvSpPr>
            <a:spLocks noChangeShapeType="1"/>
          </p:cNvSpPr>
          <p:nvPr/>
        </p:nvSpPr>
        <p:spPr bwMode="auto">
          <a:xfrm>
            <a:off x="3505200" y="4191000"/>
            <a:ext cx="0" cy="304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59" name="Line 53"/>
          <p:cNvSpPr>
            <a:spLocks noChangeShapeType="1"/>
          </p:cNvSpPr>
          <p:nvPr/>
        </p:nvSpPr>
        <p:spPr bwMode="auto">
          <a:xfrm>
            <a:off x="4191000" y="4191000"/>
            <a:ext cx="152400" cy="2286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0" name="Line 54"/>
          <p:cNvSpPr>
            <a:spLocks noChangeShapeType="1"/>
          </p:cNvSpPr>
          <p:nvPr/>
        </p:nvSpPr>
        <p:spPr bwMode="auto">
          <a:xfrm flipV="1">
            <a:off x="1371600" y="5181600"/>
            <a:ext cx="9144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1" name="Line 55"/>
          <p:cNvSpPr>
            <a:spLocks noChangeShapeType="1"/>
          </p:cNvSpPr>
          <p:nvPr/>
        </p:nvSpPr>
        <p:spPr bwMode="auto">
          <a:xfrm>
            <a:off x="1447800" y="6019800"/>
            <a:ext cx="914400" cy="3048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62" name="Text Box 56"/>
          <p:cNvSpPr txBox="1">
            <a:spLocks noChangeArrowheads="1"/>
          </p:cNvSpPr>
          <p:nvPr/>
        </p:nvSpPr>
        <p:spPr bwMode="auto">
          <a:xfrm>
            <a:off x="1600200" y="6248400"/>
            <a:ext cx="6477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b="0">
              <a:latin typeface="Arial" charset="0"/>
            </a:endParaRPr>
          </a:p>
        </p:txBody>
      </p:sp>
      <p:sp>
        <p:nvSpPr>
          <p:cNvPr id="5163" name="Text Box 63"/>
          <p:cNvSpPr txBox="1">
            <a:spLocks noChangeArrowheads="1"/>
          </p:cNvSpPr>
          <p:nvPr/>
        </p:nvSpPr>
        <p:spPr bwMode="auto">
          <a:xfrm>
            <a:off x="6553200" y="38100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5164" name="Line 66"/>
          <p:cNvSpPr>
            <a:spLocks noChangeShapeType="1"/>
          </p:cNvSpPr>
          <p:nvPr/>
        </p:nvSpPr>
        <p:spPr bwMode="auto">
          <a:xfrm>
            <a:off x="4572000" y="49530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65" name="Text Box 72"/>
          <p:cNvSpPr txBox="1">
            <a:spLocks noChangeArrowheads="1"/>
          </p:cNvSpPr>
          <p:nvPr/>
        </p:nvSpPr>
        <p:spPr bwMode="auto">
          <a:xfrm>
            <a:off x="5562600" y="4495800"/>
            <a:ext cx="838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b="0"/>
          </a:p>
        </p:txBody>
      </p:sp>
      <p:sp>
        <p:nvSpPr>
          <p:cNvPr id="5166" name="Slide Number Placeholder 1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D19A8F-7899-4027-8C7F-7FAEB5BAA37B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pPr eaLnBrk="1" hangingPunct="1"/>
            <a:r>
              <a:rPr lang="en-US" smtClean="0"/>
              <a:t>Cell Specifics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534400" cy="586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Cell Range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dirty="0" smtClean="0"/>
              <a:t>A4:A16  refers to a </a:t>
            </a:r>
            <a:r>
              <a:rPr lang="en-US" dirty="0" smtClean="0">
                <a:solidFill>
                  <a:srgbClr val="FF0000"/>
                </a:solidFill>
              </a:rPr>
              <a:t>group of adjacent cells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dirty="0" smtClean="0"/>
              <a:t>A</a:t>
            </a:r>
            <a:r>
              <a:rPr lang="en-US" dirty="0" smtClean="0">
                <a:solidFill>
                  <a:srgbClr val="FF0000"/>
                </a:solidFill>
              </a:rPr>
              <a:t> Range </a:t>
            </a:r>
            <a:r>
              <a:rPr lang="en-US" dirty="0" smtClean="0"/>
              <a:t>is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a group/block of cells.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Tx/>
              <a:buChar char="•"/>
            </a:pPr>
            <a:r>
              <a:rPr lang="en-US" dirty="0" smtClean="0"/>
              <a:t>example: A6:E16 refers to a range of cells in a specific spreadsheet.</a:t>
            </a:r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Cell Address</a:t>
            </a:r>
            <a:r>
              <a:rPr lang="en-US" b="1" dirty="0" smtClean="0">
                <a:solidFill>
                  <a:srgbClr val="FF0000"/>
                </a:solidFill>
              </a:rPr>
              <a:t>:  a specific location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dirty="0" smtClean="0"/>
              <a:t>Cell A4 = </a:t>
            </a:r>
            <a:r>
              <a:rPr lang="en-US" u="sng" dirty="0" smtClean="0">
                <a:solidFill>
                  <a:srgbClr val="FF0000"/>
                </a:solidFill>
              </a:rPr>
              <a:t>Cell address</a:t>
            </a:r>
            <a:r>
              <a:rPr lang="en-US" dirty="0" smtClean="0"/>
              <a:t> </a:t>
            </a:r>
          </a:p>
          <a:p>
            <a:pPr lvl="1"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dirty="0" smtClean="0"/>
              <a:t>It is the Column letter and Row number.  </a:t>
            </a:r>
          </a:p>
          <a:p>
            <a:pPr lvl="1" eaLnBrk="1" hangingPunct="1">
              <a:spcBef>
                <a:spcPct val="0"/>
              </a:spcBef>
              <a:buClrTx/>
              <a:buFontTx/>
              <a:buChar char="•"/>
            </a:pPr>
            <a:r>
              <a:rPr lang="en-US" dirty="0" smtClean="0"/>
              <a:t>The cell address is also called the </a:t>
            </a:r>
            <a:r>
              <a:rPr lang="en-US" u="sng" dirty="0" smtClean="0">
                <a:solidFill>
                  <a:srgbClr val="FF0000"/>
                </a:solidFill>
              </a:rPr>
              <a:t>cell reference</a:t>
            </a:r>
            <a:r>
              <a:rPr lang="en-US" dirty="0" smtClean="0"/>
              <a:t>.</a:t>
            </a:r>
          </a:p>
          <a:p>
            <a:pPr lvl="1" eaLnBrk="1" hangingPunct="1">
              <a:spcBef>
                <a:spcPct val="0"/>
              </a:spcBef>
              <a:buClrTx/>
              <a:buFont typeface="Wingdings" pitchFamily="2" charset="2"/>
              <a:buNone/>
            </a:pPr>
            <a:endParaRPr lang="en-US" dirty="0" smtClean="0"/>
          </a:p>
          <a:p>
            <a:pPr lvl="2" eaLnBrk="1" hangingPunct="1"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  <a:buFont typeface="Wingdings" pitchFamily="2" charset="2"/>
              <a:buNone/>
            </a:pP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None/>
            </a:pPr>
            <a:r>
              <a:rPr lang="en-US" b="1" u="sng" dirty="0" smtClean="0">
                <a:solidFill>
                  <a:srgbClr val="FF0000"/>
                </a:solidFill>
              </a:rPr>
              <a:t>Active cell</a:t>
            </a:r>
            <a:r>
              <a:rPr lang="en-US" b="1" dirty="0" smtClean="0">
                <a:solidFill>
                  <a:srgbClr val="FF0000"/>
                </a:solidFill>
              </a:rPr>
              <a:t>:</a:t>
            </a:r>
            <a:endParaRPr lang="en-US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dirty="0" smtClean="0"/>
              <a:t>The cell that is </a:t>
            </a:r>
            <a:r>
              <a:rPr lang="en-US" b="1" dirty="0" smtClean="0">
                <a:solidFill>
                  <a:srgbClr val="FF0000"/>
                </a:solidFill>
              </a:rPr>
              <a:t>selected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buClrTx/>
              <a:buFontTx/>
              <a:buChar char="•"/>
            </a:pPr>
            <a:r>
              <a:rPr lang="en-US" dirty="0" smtClean="0"/>
              <a:t>It is the cell that is </a:t>
            </a:r>
            <a:r>
              <a:rPr lang="en-US" b="1" dirty="0" smtClean="0">
                <a:solidFill>
                  <a:srgbClr val="FF0000"/>
                </a:solidFill>
              </a:rPr>
              <a:t>ready to receive information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DC7445B-4985-472C-ABF1-B76FA6BFC8F2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1754</TotalTime>
  <Words>144</Words>
  <Application>Microsoft Office PowerPoint</Application>
  <PresentationFormat>On-screen Show (4:3)</PresentationFormat>
  <Paragraphs>56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Level</vt:lpstr>
      <vt:lpstr>Spreadsheet Basics Objectives</vt:lpstr>
      <vt:lpstr>Spreadsheets Perform Mathematical Calculations </vt:lpstr>
      <vt:lpstr>Designing a Spreadsheet</vt:lpstr>
      <vt:lpstr>Cell Specifics</vt:lpstr>
    </vt:vector>
  </TitlesOfParts>
  <Company>cec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6.01 SPREADSHEETS</dc:title>
  <dc:creator>USER</dc:creator>
  <cp:lastModifiedBy>Lauren A Brown</cp:lastModifiedBy>
  <cp:revision>117</cp:revision>
  <dcterms:created xsi:type="dcterms:W3CDTF">2005-03-08T03:11:33Z</dcterms:created>
  <dcterms:modified xsi:type="dcterms:W3CDTF">2014-03-07T21:17:20Z</dcterms:modified>
</cp:coreProperties>
</file>