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amp;ehk=PW3FnJwISxSO9" ContentType="image/gif"/>
  <Default Extension="pngx&amp;ehk=fe5l8R8G5XzxZDKH4NBlOQ&amp;r=0&amp;pid=OfficeInsert" ContentType="image/p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331" r:id="rId3"/>
    <p:sldId id="329" r:id="rId4"/>
    <p:sldId id="330" r:id="rId5"/>
    <p:sldId id="326" r:id="rId6"/>
    <p:sldId id="314" r:id="rId7"/>
    <p:sldId id="324" r:id="rId8"/>
    <p:sldId id="320" r:id="rId9"/>
    <p:sldId id="321" r:id="rId10"/>
    <p:sldId id="322" r:id="rId11"/>
    <p:sldId id="316" r:id="rId12"/>
    <p:sldId id="323" r:id="rId13"/>
    <p:sldId id="325" r:id="rId14"/>
    <p:sldId id="318" r:id="rId15"/>
    <p:sldId id="315" r:id="rId16"/>
    <p:sldId id="313" r:id="rId17"/>
    <p:sldId id="319" r:id="rId18"/>
    <p:sldId id="310" r:id="rId19"/>
    <p:sldId id="312" r:id="rId20"/>
    <p:sldId id="307" r:id="rId21"/>
    <p:sldId id="306" r:id="rId22"/>
    <p:sldId id="301" r:id="rId23"/>
    <p:sldId id="309" r:id="rId24"/>
    <p:sldId id="305" r:id="rId25"/>
    <p:sldId id="295" r:id="rId26"/>
    <p:sldId id="284" r:id="rId27"/>
    <p:sldId id="287" r:id="rId28"/>
    <p:sldId id="261" r:id="rId29"/>
    <p:sldId id="289" r:id="rId30"/>
    <p:sldId id="293" r:id="rId31"/>
    <p:sldId id="283" r:id="rId32"/>
    <p:sldId id="303"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CC0099"/>
    <a:srgbClr val="009900"/>
    <a:srgbClr val="FF0066"/>
    <a:srgbClr val="F8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6" autoAdjust="0"/>
    <p:restoredTop sz="94660"/>
  </p:normalViewPr>
  <p:slideViewPr>
    <p:cSldViewPr snapToGrid="0">
      <p:cViewPr varScale="1">
        <p:scale>
          <a:sx n="64" d="100"/>
          <a:sy n="64" d="100"/>
        </p:scale>
        <p:origin x="39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6EE3C0-F2C8-4A91-8FA3-95B5B963976A}"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77476-3729-49FB-BBE6-0DEEDC500E9E}" type="slidenum">
              <a:rPr lang="en-US" smtClean="0"/>
              <a:t>‹#›</a:t>
            </a:fld>
            <a:endParaRPr lang="en-US"/>
          </a:p>
        </p:txBody>
      </p:sp>
    </p:spTree>
    <p:extLst>
      <p:ext uri="{BB962C8B-B14F-4D97-AF65-F5344CB8AC3E}">
        <p14:creationId xmlns:p14="http://schemas.microsoft.com/office/powerpoint/2010/main" val="806936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EE3C0-F2C8-4A91-8FA3-95B5B963976A}"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77476-3729-49FB-BBE6-0DEEDC500E9E}" type="slidenum">
              <a:rPr lang="en-US" smtClean="0"/>
              <a:t>‹#›</a:t>
            </a:fld>
            <a:endParaRPr lang="en-US"/>
          </a:p>
        </p:txBody>
      </p:sp>
    </p:spTree>
    <p:extLst>
      <p:ext uri="{BB962C8B-B14F-4D97-AF65-F5344CB8AC3E}">
        <p14:creationId xmlns:p14="http://schemas.microsoft.com/office/powerpoint/2010/main" val="4251831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EE3C0-F2C8-4A91-8FA3-95B5B963976A}"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77476-3729-49FB-BBE6-0DEEDC500E9E}" type="slidenum">
              <a:rPr lang="en-US" smtClean="0"/>
              <a:t>‹#›</a:t>
            </a:fld>
            <a:endParaRPr lang="en-US"/>
          </a:p>
        </p:txBody>
      </p:sp>
    </p:spTree>
    <p:extLst>
      <p:ext uri="{BB962C8B-B14F-4D97-AF65-F5344CB8AC3E}">
        <p14:creationId xmlns:p14="http://schemas.microsoft.com/office/powerpoint/2010/main" val="49996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EE3C0-F2C8-4A91-8FA3-95B5B963976A}"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77476-3729-49FB-BBE6-0DEEDC500E9E}" type="slidenum">
              <a:rPr lang="en-US" smtClean="0"/>
              <a:t>‹#›</a:t>
            </a:fld>
            <a:endParaRPr lang="en-US"/>
          </a:p>
        </p:txBody>
      </p:sp>
    </p:spTree>
    <p:extLst>
      <p:ext uri="{BB962C8B-B14F-4D97-AF65-F5344CB8AC3E}">
        <p14:creationId xmlns:p14="http://schemas.microsoft.com/office/powerpoint/2010/main" val="2829669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EE3C0-F2C8-4A91-8FA3-95B5B963976A}"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77476-3729-49FB-BBE6-0DEEDC500E9E}" type="slidenum">
              <a:rPr lang="en-US" smtClean="0"/>
              <a:t>‹#›</a:t>
            </a:fld>
            <a:endParaRPr lang="en-US"/>
          </a:p>
        </p:txBody>
      </p:sp>
    </p:spTree>
    <p:extLst>
      <p:ext uri="{BB962C8B-B14F-4D97-AF65-F5344CB8AC3E}">
        <p14:creationId xmlns:p14="http://schemas.microsoft.com/office/powerpoint/2010/main" val="342208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6EE3C0-F2C8-4A91-8FA3-95B5B963976A}"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77476-3729-49FB-BBE6-0DEEDC500E9E}" type="slidenum">
              <a:rPr lang="en-US" smtClean="0"/>
              <a:t>‹#›</a:t>
            </a:fld>
            <a:endParaRPr lang="en-US"/>
          </a:p>
        </p:txBody>
      </p:sp>
    </p:spTree>
    <p:extLst>
      <p:ext uri="{BB962C8B-B14F-4D97-AF65-F5344CB8AC3E}">
        <p14:creationId xmlns:p14="http://schemas.microsoft.com/office/powerpoint/2010/main" val="89701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6EE3C0-F2C8-4A91-8FA3-95B5B963976A}"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577476-3729-49FB-BBE6-0DEEDC500E9E}" type="slidenum">
              <a:rPr lang="en-US" smtClean="0"/>
              <a:t>‹#›</a:t>
            </a:fld>
            <a:endParaRPr lang="en-US"/>
          </a:p>
        </p:txBody>
      </p:sp>
    </p:spTree>
    <p:extLst>
      <p:ext uri="{BB962C8B-B14F-4D97-AF65-F5344CB8AC3E}">
        <p14:creationId xmlns:p14="http://schemas.microsoft.com/office/powerpoint/2010/main" val="21014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6EE3C0-F2C8-4A91-8FA3-95B5B963976A}"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577476-3729-49FB-BBE6-0DEEDC500E9E}" type="slidenum">
              <a:rPr lang="en-US" smtClean="0"/>
              <a:t>‹#›</a:t>
            </a:fld>
            <a:endParaRPr lang="en-US"/>
          </a:p>
        </p:txBody>
      </p:sp>
    </p:spTree>
    <p:extLst>
      <p:ext uri="{BB962C8B-B14F-4D97-AF65-F5344CB8AC3E}">
        <p14:creationId xmlns:p14="http://schemas.microsoft.com/office/powerpoint/2010/main" val="2054884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EE3C0-F2C8-4A91-8FA3-95B5B963976A}"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577476-3729-49FB-BBE6-0DEEDC500E9E}" type="slidenum">
              <a:rPr lang="en-US" smtClean="0"/>
              <a:t>‹#›</a:t>
            </a:fld>
            <a:endParaRPr lang="en-US"/>
          </a:p>
        </p:txBody>
      </p:sp>
    </p:spTree>
    <p:extLst>
      <p:ext uri="{BB962C8B-B14F-4D97-AF65-F5344CB8AC3E}">
        <p14:creationId xmlns:p14="http://schemas.microsoft.com/office/powerpoint/2010/main" val="315501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6EE3C0-F2C8-4A91-8FA3-95B5B963976A}"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77476-3729-49FB-BBE6-0DEEDC500E9E}" type="slidenum">
              <a:rPr lang="en-US" smtClean="0"/>
              <a:t>‹#›</a:t>
            </a:fld>
            <a:endParaRPr lang="en-US"/>
          </a:p>
        </p:txBody>
      </p:sp>
    </p:spTree>
    <p:extLst>
      <p:ext uri="{BB962C8B-B14F-4D97-AF65-F5344CB8AC3E}">
        <p14:creationId xmlns:p14="http://schemas.microsoft.com/office/powerpoint/2010/main" val="235982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6EE3C0-F2C8-4A91-8FA3-95B5B963976A}"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77476-3729-49FB-BBE6-0DEEDC500E9E}" type="slidenum">
              <a:rPr lang="en-US" smtClean="0"/>
              <a:t>‹#›</a:t>
            </a:fld>
            <a:endParaRPr lang="en-US"/>
          </a:p>
        </p:txBody>
      </p:sp>
    </p:spTree>
    <p:extLst>
      <p:ext uri="{BB962C8B-B14F-4D97-AF65-F5344CB8AC3E}">
        <p14:creationId xmlns:p14="http://schemas.microsoft.com/office/powerpoint/2010/main" val="14409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EE3C0-F2C8-4A91-8FA3-95B5B963976A}"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77476-3729-49FB-BBE6-0DEEDC500E9E}" type="slidenum">
              <a:rPr lang="en-US" smtClean="0"/>
              <a:t>‹#›</a:t>
            </a:fld>
            <a:endParaRPr lang="en-US"/>
          </a:p>
        </p:txBody>
      </p:sp>
    </p:spTree>
    <p:extLst>
      <p:ext uri="{BB962C8B-B14F-4D97-AF65-F5344CB8AC3E}">
        <p14:creationId xmlns:p14="http://schemas.microsoft.com/office/powerpoint/2010/main" val="2066001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x&amp;ehk=fe5l8R8G5XzxZDKH4NBlOQ&amp;r=0&amp;pid=OfficeInsert"/><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youtu.be/IYoRlqCnGdc"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gif&amp;ehk=PW3FnJwISxSO9"/><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libraryatwms.wikispaces.com/Hom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sis.bpsma.org/campus/portal/brockton.jsp"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brownb315.weebly.com/professionalism-for-high-school.html"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typing.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24166"/>
            <a:ext cx="12192000" cy="2110750"/>
          </a:xfrm>
          <a:ln>
            <a:noFill/>
          </a:ln>
        </p:spPr>
        <p:txBody>
          <a:bodyPr>
            <a:noAutofit/>
          </a:bodyPr>
          <a:lstStyle/>
          <a:p>
            <a:pPr marL="514350" indent="-514350">
              <a:lnSpc>
                <a:spcPct val="100000"/>
              </a:lnSpc>
              <a:spcBef>
                <a:spcPts val="0"/>
              </a:spcBef>
              <a:buFont typeface="+mj-lt"/>
              <a:buAutoNum type="arabicPeriod"/>
            </a:pPr>
            <a:r>
              <a:rPr lang="en-US" sz="2400" b="1" u="sng" dirty="0" smtClean="0"/>
              <a:t>Today’s Task:</a:t>
            </a:r>
            <a:r>
              <a:rPr lang="en-US" sz="2400" b="1" dirty="0" smtClean="0"/>
              <a:t> </a:t>
            </a:r>
            <a:r>
              <a:rPr lang="en-US" sz="2400" b="1" dirty="0">
                <a:solidFill>
                  <a:srgbClr val="0066FF"/>
                </a:solidFill>
              </a:rPr>
              <a:t>Lesson 8:  (8 – W5 MLA Style Report</a:t>
            </a:r>
            <a:r>
              <a:rPr lang="en-US" sz="2400" b="1" dirty="0" smtClean="0">
                <a:solidFill>
                  <a:srgbClr val="0066FF"/>
                </a:solidFill>
              </a:rPr>
              <a:t>) – </a:t>
            </a:r>
            <a:r>
              <a:rPr lang="en-US" sz="2400" b="1" dirty="0" smtClean="0"/>
              <a:t>[Use </a:t>
            </a:r>
            <a:r>
              <a:rPr lang="en-US" sz="2400" b="1" smtClean="0"/>
              <a:t>Website Class </a:t>
            </a:r>
            <a:r>
              <a:rPr lang="en-US" sz="2400" b="1" dirty="0" smtClean="0"/>
              <a:t>28 page].</a:t>
            </a:r>
            <a:endParaRPr lang="en-US" sz="2400" b="1" dirty="0" smtClean="0"/>
          </a:p>
          <a:p>
            <a:pPr marL="514350" indent="-514350">
              <a:lnSpc>
                <a:spcPct val="100000"/>
              </a:lnSpc>
              <a:spcBef>
                <a:spcPts val="0"/>
              </a:spcBef>
              <a:buFont typeface="+mj-lt"/>
              <a:buAutoNum type="arabicPeriod"/>
            </a:pPr>
            <a:r>
              <a:rPr lang="en-US" sz="2400" b="1" u="sng" dirty="0" smtClean="0"/>
              <a:t>Keyboarding:</a:t>
            </a:r>
            <a:r>
              <a:rPr lang="en-US" sz="2400" b="1" dirty="0" smtClean="0"/>
              <a:t> </a:t>
            </a:r>
            <a:r>
              <a:rPr lang="en-US" sz="2400" b="1" dirty="0" smtClean="0">
                <a:solidFill>
                  <a:srgbClr val="7030A0"/>
                </a:solidFill>
              </a:rPr>
              <a:t>3 Minute Typing test when finished with Lesson 7.</a:t>
            </a:r>
          </a:p>
          <a:p>
            <a:pPr marL="514350" indent="-514350">
              <a:lnSpc>
                <a:spcPct val="100000"/>
              </a:lnSpc>
              <a:spcBef>
                <a:spcPts val="0"/>
              </a:spcBef>
              <a:buFont typeface="+mj-lt"/>
              <a:buAutoNum type="arabicPeriod"/>
            </a:pPr>
            <a:r>
              <a:rPr lang="en-US" sz="2400" b="1" u="sng" dirty="0" smtClean="0"/>
              <a:t>Next Task for Today</a:t>
            </a:r>
            <a:r>
              <a:rPr lang="en-US" sz="2400" b="1" dirty="0" smtClean="0"/>
              <a:t>: </a:t>
            </a:r>
            <a:r>
              <a:rPr lang="en-US" sz="2400" b="1" dirty="0">
                <a:solidFill>
                  <a:srgbClr val="0066FF"/>
                </a:solidFill>
                <a:sym typeface="Wingdings" panose="05000000000000000000" pitchFamily="2" charset="2"/>
              </a:rPr>
              <a:t>	</a:t>
            </a:r>
            <a:r>
              <a:rPr lang="en-US" sz="2400" b="1" dirty="0" smtClean="0">
                <a:solidFill>
                  <a:schemeClr val="accent2">
                    <a:lumMod val="75000"/>
                  </a:schemeClr>
                </a:solidFill>
                <a:sym typeface="Wingdings" panose="05000000000000000000" pitchFamily="2" charset="2"/>
              </a:rPr>
              <a:t>8b – Preamble – Word Processing Assessment</a:t>
            </a:r>
          </a:p>
          <a:p>
            <a:pPr marL="514350" indent="-514350">
              <a:lnSpc>
                <a:spcPct val="100000"/>
              </a:lnSpc>
              <a:spcBef>
                <a:spcPts val="0"/>
              </a:spcBef>
              <a:buFont typeface="+mj-lt"/>
              <a:buAutoNum type="arabicPeriod"/>
            </a:pPr>
            <a:r>
              <a:rPr lang="en-US" sz="2400" b="1" u="sng" dirty="0" smtClean="0">
                <a:sym typeface="Wingdings" panose="05000000000000000000" pitchFamily="2" charset="2"/>
              </a:rPr>
              <a:t>Next Task for Today:</a:t>
            </a:r>
            <a:r>
              <a:rPr lang="en-US" sz="2400" b="1" dirty="0" smtClean="0">
                <a:solidFill>
                  <a:schemeClr val="accent2">
                    <a:lumMod val="75000"/>
                  </a:schemeClr>
                </a:solidFill>
                <a:sym typeface="Wingdings" panose="05000000000000000000" pitchFamily="2" charset="2"/>
              </a:rPr>
              <a:t>	</a:t>
            </a:r>
            <a:r>
              <a:rPr lang="en-US" sz="2400" b="1" dirty="0" smtClean="0">
                <a:solidFill>
                  <a:schemeClr val="accent6">
                    <a:lumMod val="75000"/>
                  </a:schemeClr>
                </a:solidFill>
                <a:sym typeface="Wingdings" panose="05000000000000000000" pitchFamily="2" charset="2"/>
              </a:rPr>
              <a:t>9 – Inventory list of </a:t>
            </a:r>
            <a:r>
              <a:rPr lang="en-US" sz="2400" b="1" dirty="0" err="1" smtClean="0">
                <a:solidFill>
                  <a:schemeClr val="accent6">
                    <a:lumMod val="75000"/>
                  </a:schemeClr>
                </a:solidFill>
                <a:sym typeface="Wingdings" panose="05000000000000000000" pitchFamily="2" charset="2"/>
              </a:rPr>
              <a:t>Equipement</a:t>
            </a:r>
            <a:r>
              <a:rPr lang="en-US" sz="2400" b="1" dirty="0" smtClean="0">
                <a:solidFill>
                  <a:schemeClr val="accent6">
                    <a:lumMod val="75000"/>
                  </a:schemeClr>
                </a:solidFill>
                <a:sym typeface="Wingdings" panose="05000000000000000000" pitchFamily="2" charset="2"/>
              </a:rPr>
              <a:t> W-11</a:t>
            </a:r>
            <a:endParaRPr lang="en-US" sz="2400" b="1" dirty="0" smtClean="0">
              <a:solidFill>
                <a:schemeClr val="accent6">
                  <a:lumMod val="75000"/>
                </a:schemeClr>
              </a:solidFill>
              <a:sym typeface="Wingdings" panose="05000000000000000000" pitchFamily="2" charset="2"/>
            </a:endParaRPr>
          </a:p>
          <a:p>
            <a:pPr marL="0" indent="0">
              <a:lnSpc>
                <a:spcPct val="100000"/>
              </a:lnSpc>
              <a:spcBef>
                <a:spcPts val="0"/>
              </a:spcBef>
              <a:buNone/>
            </a:pPr>
            <a:r>
              <a:rPr lang="en-US" sz="2400" b="1" dirty="0" smtClean="0">
                <a:solidFill>
                  <a:srgbClr val="FF0000"/>
                </a:solidFill>
                <a:sym typeface="Wingdings" panose="05000000000000000000" pitchFamily="2" charset="2"/>
              </a:rPr>
              <a:t>			 </a:t>
            </a:r>
            <a:r>
              <a:rPr lang="en-US" sz="2400" b="1" dirty="0" smtClean="0">
                <a:solidFill>
                  <a:srgbClr val="FF0000"/>
                </a:solidFill>
              </a:rPr>
              <a:t>All Worksheets are at the Back of the Classroom (lab</a:t>
            </a:r>
            <a:r>
              <a:rPr lang="en-US" sz="2400" b="1" dirty="0" smtClean="0">
                <a:solidFill>
                  <a:srgbClr val="FF0000"/>
                </a:solidFill>
              </a:rPr>
              <a:t>).</a:t>
            </a:r>
          </a:p>
          <a:p>
            <a:pPr marL="0" indent="0">
              <a:lnSpc>
                <a:spcPct val="100000"/>
              </a:lnSpc>
              <a:spcBef>
                <a:spcPts val="0"/>
              </a:spcBef>
              <a:buNone/>
            </a:pPr>
            <a:r>
              <a:rPr lang="en-US" sz="2400" b="1" dirty="0" smtClean="0"/>
              <a:t>4</a:t>
            </a:r>
            <a:r>
              <a:rPr lang="en-US" sz="2400" b="1" dirty="0" smtClean="0"/>
              <a:t>. </a:t>
            </a:r>
            <a:r>
              <a:rPr lang="en-US" sz="2400" b="1" u="sng" dirty="0" smtClean="0"/>
              <a:t>Falling behind</a:t>
            </a:r>
            <a:r>
              <a:rPr lang="en-US" sz="2400" b="1" dirty="0" smtClean="0"/>
              <a:t>?  </a:t>
            </a:r>
            <a:r>
              <a:rPr lang="en-US" sz="2400" b="1" dirty="0" smtClean="0"/>
              <a:t>Check </a:t>
            </a:r>
            <a:r>
              <a:rPr lang="en-US" sz="2400" b="1" dirty="0" smtClean="0"/>
              <a:t>the website, </a:t>
            </a:r>
            <a:r>
              <a:rPr lang="en-US" sz="2400" b="1" dirty="0" smtClean="0"/>
              <a:t>for After </a:t>
            </a:r>
            <a:r>
              <a:rPr lang="en-US" sz="2400" b="1" dirty="0" smtClean="0"/>
              <a:t>School Hours next </a:t>
            </a:r>
            <a:r>
              <a:rPr lang="en-US" sz="2400" b="1" dirty="0" smtClean="0"/>
              <a:t>week.</a:t>
            </a:r>
            <a:endParaRPr lang="en-US" sz="2400" b="1" dirty="0"/>
          </a:p>
        </p:txBody>
      </p:sp>
      <p:sp>
        <p:nvSpPr>
          <p:cNvPr id="6" name="Title 1"/>
          <p:cNvSpPr txBox="1">
            <a:spLocks/>
          </p:cNvSpPr>
          <p:nvPr/>
        </p:nvSpPr>
        <p:spPr>
          <a:xfrm>
            <a:off x="742843" y="0"/>
            <a:ext cx="9181367" cy="68546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latin typeface="Cooper Black" panose="0208090404030B020404" pitchFamily="18" charset="0"/>
                <a:cs typeface="Aharoni" panose="02010803020104030203" pitchFamily="2" charset="-79"/>
              </a:rPr>
              <a:t>Class </a:t>
            </a:r>
            <a:r>
              <a:rPr lang="en-US" sz="5400" b="1" dirty="0" smtClean="0">
                <a:latin typeface="Cooper Black" panose="0208090404030B020404" pitchFamily="18" charset="0"/>
                <a:cs typeface="Aharoni" panose="02010803020104030203" pitchFamily="2" charset="-79"/>
              </a:rPr>
              <a:t>28</a:t>
            </a:r>
            <a:r>
              <a:rPr lang="en-US" sz="5400" b="1" dirty="0">
                <a:latin typeface="Cooper Black" panose="0208090404030B020404" pitchFamily="18" charset="0"/>
                <a:cs typeface="Aharoni" panose="02010803020104030203" pitchFamily="2" charset="-79"/>
              </a:rPr>
              <a:t>:  Day B </a:t>
            </a:r>
            <a:r>
              <a:rPr lang="en-US" sz="5400" b="1" dirty="0" smtClean="0">
                <a:latin typeface="Cooper Black" panose="0208090404030B020404" pitchFamily="18" charset="0"/>
                <a:cs typeface="Aharoni" panose="02010803020104030203" pitchFamily="2" charset="-79"/>
              </a:rPr>
              <a:t>5/10 &amp;  </a:t>
            </a:r>
            <a:r>
              <a:rPr lang="en-US" sz="5400" b="1" dirty="0" smtClean="0">
                <a:latin typeface="Cooper Black" panose="0208090404030B020404" pitchFamily="18" charset="0"/>
                <a:cs typeface="Aharoni" panose="02010803020104030203" pitchFamily="2" charset="-79"/>
              </a:rPr>
              <a:t>Day </a:t>
            </a:r>
            <a:r>
              <a:rPr lang="en-US" sz="5400" b="1" dirty="0" smtClean="0">
                <a:latin typeface="Cooper Black" panose="0208090404030B020404" pitchFamily="18" charset="0"/>
                <a:cs typeface="Aharoni" panose="02010803020104030203" pitchFamily="2" charset="-79"/>
              </a:rPr>
              <a:t>A </a:t>
            </a:r>
            <a:r>
              <a:rPr lang="en-US" sz="5400" b="1" dirty="0" smtClean="0">
                <a:latin typeface="Cooper Black" panose="0208090404030B020404" pitchFamily="18" charset="0"/>
                <a:cs typeface="Aharoni" panose="02010803020104030203" pitchFamily="2" charset="-79"/>
              </a:rPr>
              <a:t>5/11 </a:t>
            </a:r>
            <a:endParaRPr lang="en-US" sz="5400" b="1" dirty="0">
              <a:latin typeface="Cooper Black" panose="0208090404030B020404" pitchFamily="18" charset="0"/>
              <a:cs typeface="Aharoni" panose="02010803020104030203" pitchFamily="2" charset="-79"/>
            </a:endParaRPr>
          </a:p>
        </p:txBody>
      </p:sp>
      <p:sp>
        <p:nvSpPr>
          <p:cNvPr id="7" name="Content Placeholder 2"/>
          <p:cNvSpPr txBox="1">
            <a:spLocks/>
          </p:cNvSpPr>
          <p:nvPr/>
        </p:nvSpPr>
        <p:spPr>
          <a:xfrm>
            <a:off x="0" y="5478729"/>
            <a:ext cx="12191999" cy="1379271"/>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smtClean="0"/>
              <a:t>5</a:t>
            </a:r>
            <a:r>
              <a:rPr lang="en-US" b="1" dirty="0" smtClean="0"/>
              <a:t>. </a:t>
            </a:r>
            <a:r>
              <a:rPr lang="en-US" b="1" dirty="0" smtClean="0"/>
              <a:t>Done with EVERYTHING ABOVE? </a:t>
            </a:r>
            <a:r>
              <a:rPr lang="en-US" b="1" dirty="0" smtClean="0">
                <a:solidFill>
                  <a:srgbClr val="CC0099"/>
                </a:solidFill>
              </a:rPr>
              <a:t>My webpage Class </a:t>
            </a:r>
            <a:r>
              <a:rPr lang="en-US" b="1" dirty="0" smtClean="0">
                <a:solidFill>
                  <a:srgbClr val="CC0099"/>
                </a:solidFill>
              </a:rPr>
              <a:t>28 </a:t>
            </a:r>
            <a:r>
              <a:rPr lang="en-US" b="1" dirty="0" smtClean="0">
                <a:solidFill>
                  <a:srgbClr val="CC0099"/>
                </a:solidFill>
              </a:rPr>
              <a:t>see Option A or B </a:t>
            </a:r>
          </a:p>
          <a:p>
            <a:pPr marL="0" indent="0">
              <a:lnSpc>
                <a:spcPct val="100000"/>
              </a:lnSpc>
              <a:spcBef>
                <a:spcPts val="0"/>
              </a:spcBef>
              <a:buFont typeface="Arial" panose="020B0604020202020204" pitchFamily="34" charset="0"/>
              <a:buNone/>
            </a:pPr>
            <a:r>
              <a:rPr lang="en-US" sz="2400" b="1" u="sng" dirty="0" smtClean="0"/>
              <a:t>Next Class:</a:t>
            </a:r>
            <a:r>
              <a:rPr lang="en-US" sz="2400" b="1" dirty="0" smtClean="0"/>
              <a:t> </a:t>
            </a:r>
            <a:r>
              <a:rPr lang="en-US" sz="2400" b="1" dirty="0" smtClean="0"/>
              <a:t>	</a:t>
            </a:r>
            <a:r>
              <a:rPr lang="en-US" sz="2400" b="1" dirty="0" smtClean="0">
                <a:solidFill>
                  <a:srgbClr val="FF0000"/>
                </a:solidFill>
              </a:rPr>
              <a:t>Class 29:</a:t>
            </a:r>
            <a:r>
              <a:rPr lang="en-US" sz="2400" b="1" dirty="0">
                <a:solidFill>
                  <a:srgbClr val="FF0000"/>
                </a:solidFill>
              </a:rPr>
              <a:t>	</a:t>
            </a:r>
            <a:r>
              <a:rPr lang="en-US" sz="2400" b="1" dirty="0" smtClean="0">
                <a:solidFill>
                  <a:srgbClr val="FF0000"/>
                </a:solidFill>
              </a:rPr>
              <a:t>Lesson 10 – TBD</a:t>
            </a:r>
            <a:r>
              <a:rPr lang="en-US" sz="2400" b="1" dirty="0">
                <a:solidFill>
                  <a:srgbClr val="FF0000"/>
                </a:solidFill>
              </a:rPr>
              <a:t> </a:t>
            </a:r>
            <a:endParaRPr lang="en-US" sz="2400" b="1" dirty="0" smtClean="0">
              <a:solidFill>
                <a:srgbClr val="FF0000"/>
              </a:solidFill>
            </a:endParaRPr>
          </a:p>
          <a:p>
            <a:pPr marL="0" indent="0">
              <a:lnSpc>
                <a:spcPct val="100000"/>
              </a:lnSpc>
              <a:spcBef>
                <a:spcPts val="0"/>
              </a:spcBef>
              <a:buFont typeface="Arial" panose="020B0604020202020204" pitchFamily="34" charset="0"/>
              <a:buNone/>
            </a:pPr>
            <a:r>
              <a:rPr lang="en-US" sz="2400" b="1" dirty="0">
                <a:solidFill>
                  <a:srgbClr val="FF0000"/>
                </a:solidFill>
              </a:rPr>
              <a:t>	</a:t>
            </a:r>
            <a:r>
              <a:rPr lang="en-US" sz="2400" b="1" dirty="0" smtClean="0">
                <a:solidFill>
                  <a:srgbClr val="FF0000"/>
                </a:solidFill>
              </a:rPr>
              <a:t>			Business Letter  and </a:t>
            </a:r>
            <a:r>
              <a:rPr lang="en-US" sz="2400" b="1" dirty="0" smtClean="0">
                <a:solidFill>
                  <a:srgbClr val="FF0000"/>
                </a:solidFill>
              </a:rPr>
              <a:t>W20: Newsletter</a:t>
            </a:r>
            <a:r>
              <a:rPr lang="en-US" sz="3200" b="1" dirty="0" smtClean="0">
                <a:solidFill>
                  <a:srgbClr val="FF0000"/>
                </a:solidFill>
              </a:rPr>
              <a:t> </a:t>
            </a:r>
            <a:r>
              <a:rPr lang="en-US" sz="2000" dirty="0" smtClean="0">
                <a:solidFill>
                  <a:srgbClr val="FF0000"/>
                </a:solidFill>
              </a:rPr>
              <a:t>(MS Word Assessment)</a:t>
            </a:r>
            <a:endParaRPr lang="en-US" sz="3200" dirty="0">
              <a:solidFill>
                <a:srgbClr val="FF0000"/>
              </a:solidFill>
            </a:endParaRPr>
          </a:p>
        </p:txBody>
      </p:sp>
      <p:sp>
        <p:nvSpPr>
          <p:cNvPr id="9" name="TextBox 8"/>
          <p:cNvSpPr txBox="1"/>
          <p:nvPr/>
        </p:nvSpPr>
        <p:spPr>
          <a:xfrm>
            <a:off x="217990" y="2801073"/>
            <a:ext cx="5878010" cy="2677656"/>
          </a:xfrm>
          <a:prstGeom prst="rect">
            <a:avLst/>
          </a:prstGeom>
          <a:noFill/>
          <a:ln w="76200">
            <a:solidFill>
              <a:srgbClr val="0066FF"/>
            </a:solidFill>
          </a:ln>
        </p:spPr>
        <p:txBody>
          <a:bodyPr wrap="square" rtlCol="0">
            <a:spAutoFit/>
          </a:bodyPr>
          <a:lstStyle/>
          <a:p>
            <a:pPr algn="ctr"/>
            <a:r>
              <a:rPr lang="en-US" sz="2400" b="1" dirty="0" smtClean="0"/>
              <a:t>Lesson </a:t>
            </a:r>
            <a:r>
              <a:rPr lang="en-US" sz="2400" b="1" dirty="0" smtClean="0"/>
              <a:t>8a:  </a:t>
            </a:r>
            <a:r>
              <a:rPr lang="en-US" sz="2400" b="1" dirty="0" smtClean="0"/>
              <a:t>W5 – MLA Report Objective:</a:t>
            </a:r>
          </a:p>
          <a:p>
            <a:pPr algn="ctr"/>
            <a:r>
              <a:rPr lang="en-US" sz="2400" dirty="0" smtClean="0"/>
              <a:t>Students will follow a series of steps to create and format a mock report for the Jazz My Wheels business. Students will apply prior knowledge of lie spacing formatting, use of footer tools, and adding a MLA Style Citation.</a:t>
            </a:r>
          </a:p>
          <a:p>
            <a:pPr algn="ctr"/>
            <a:endParaRPr lang="en-US" sz="2400" dirty="0"/>
          </a:p>
        </p:txBody>
      </p:sp>
      <p:sp>
        <p:nvSpPr>
          <p:cNvPr id="2" name="TextBox 1"/>
          <p:cNvSpPr txBox="1"/>
          <p:nvPr/>
        </p:nvSpPr>
        <p:spPr>
          <a:xfrm>
            <a:off x="6221393" y="2763637"/>
            <a:ext cx="5794955" cy="2677656"/>
          </a:xfrm>
          <a:prstGeom prst="rect">
            <a:avLst/>
          </a:prstGeom>
          <a:noFill/>
          <a:ln w="57150">
            <a:solidFill>
              <a:schemeClr val="accent2">
                <a:lumMod val="75000"/>
              </a:schemeClr>
            </a:solidFill>
          </a:ln>
        </p:spPr>
        <p:txBody>
          <a:bodyPr wrap="square" rtlCol="0">
            <a:spAutoFit/>
          </a:bodyPr>
          <a:lstStyle/>
          <a:p>
            <a:r>
              <a:rPr lang="en-US" sz="2100" b="1" u="sng" dirty="0" smtClean="0"/>
              <a:t>Lesson 8b Preamble Objective</a:t>
            </a:r>
            <a:r>
              <a:rPr lang="en-US" sz="2100" b="1" u="sng" dirty="0"/>
              <a:t>:</a:t>
            </a:r>
            <a:r>
              <a:rPr lang="en-US" sz="2100" dirty="0"/>
              <a:t> </a:t>
            </a:r>
            <a:r>
              <a:rPr lang="en-US" sz="2100" dirty="0"/>
              <a:t/>
            </a:r>
            <a:br>
              <a:rPr lang="en-US" sz="2100" dirty="0"/>
            </a:br>
            <a:r>
              <a:rPr lang="en-US" sz="2100" dirty="0"/>
              <a:t>​Students will activate prior knowledge of skills learned in previous lessons and apply use of the tools and functions of MS Word in this activity</a:t>
            </a:r>
            <a:r>
              <a:rPr lang="en-US" sz="2100" dirty="0" smtClean="0"/>
              <a:t>.</a:t>
            </a:r>
          </a:p>
          <a:p>
            <a:r>
              <a:rPr lang="en-US" sz="2100" dirty="0"/>
              <a:t>Standard:</a:t>
            </a:r>
            <a:r>
              <a:rPr lang="en-US" sz="2100" dirty="0"/>
              <a:t/>
            </a:r>
            <a:br>
              <a:rPr lang="en-US" sz="2100" dirty="0"/>
            </a:br>
            <a:r>
              <a:rPr lang="en-US" sz="2100" dirty="0"/>
              <a:t>2.J Essentials of Document Processing 2.J.01 Create, edit, format </a:t>
            </a:r>
            <a:r>
              <a:rPr lang="en-US" sz="2100" dirty="0" smtClean="0"/>
              <a:t>a document for a simulated business.</a:t>
            </a:r>
          </a:p>
          <a:p>
            <a:r>
              <a:rPr lang="en-US" sz="2100" i="1" dirty="0" smtClean="0"/>
              <a:t>Business </a:t>
            </a:r>
            <a:r>
              <a:rPr lang="en-US" sz="2100" i="1" dirty="0"/>
              <a:t>Technology Framework  </a:t>
            </a:r>
            <a:r>
              <a:rPr lang="en-US" sz="2100" i="1" dirty="0"/>
              <a:t> June 2014</a:t>
            </a:r>
            <a:endParaRPr lang="en-US" sz="2100" dirty="0"/>
          </a:p>
        </p:txBody>
      </p:sp>
    </p:spTree>
    <p:extLst>
      <p:ext uri="{BB962C8B-B14F-4D97-AF65-F5344CB8AC3E}">
        <p14:creationId xmlns:p14="http://schemas.microsoft.com/office/powerpoint/2010/main" val="1603060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52" y="215223"/>
            <a:ext cx="10515600" cy="1325563"/>
          </a:xfrm>
        </p:spPr>
        <p:txBody>
          <a:bodyPr>
            <a:normAutofit/>
          </a:bodyPr>
          <a:lstStyle/>
          <a:p>
            <a:r>
              <a:rPr lang="en-US" dirty="0">
                <a:latin typeface="Aharoni" panose="02010803020104030203" pitchFamily="2" charset="-79"/>
                <a:cs typeface="Aharoni" panose="02010803020104030203" pitchFamily="2" charset="-79"/>
              </a:rPr>
              <a:t>Class </a:t>
            </a:r>
            <a:r>
              <a:rPr lang="en-US" dirty="0" smtClean="0">
                <a:latin typeface="Aharoni" panose="02010803020104030203" pitchFamily="2" charset="-79"/>
                <a:cs typeface="Aharoni" panose="02010803020104030203" pitchFamily="2" charset="-79"/>
              </a:rPr>
              <a:t>19: Homophones &amp; Spell Checker</a:t>
            </a:r>
            <a:r>
              <a:rPr lang="en-US" dirty="0">
                <a:latin typeface="Aharoni" panose="02010803020104030203" pitchFamily="2" charset="-79"/>
                <a:cs typeface="Aharoni" panose="02010803020104030203" pitchFamily="2" charset="-79"/>
              </a:rPr>
              <a:t/>
            </a:r>
            <a:br>
              <a:rPr lang="en-US" dirty="0">
                <a:latin typeface="Aharoni" panose="02010803020104030203" pitchFamily="2" charset="-79"/>
                <a:cs typeface="Aharoni" panose="02010803020104030203" pitchFamily="2" charset="-79"/>
              </a:rPr>
            </a:br>
            <a:r>
              <a:rPr lang="en-US" b="1" dirty="0"/>
              <a:t>Project/Activity:	</a:t>
            </a:r>
            <a:r>
              <a:rPr lang="en-US" b="1" dirty="0" smtClean="0"/>
              <a:t>Spell </a:t>
            </a:r>
            <a:r>
              <a:rPr lang="en-US" b="1" dirty="0"/>
              <a:t>C</a:t>
            </a:r>
            <a:r>
              <a:rPr lang="en-US" b="1" dirty="0" smtClean="0"/>
              <a:t>hecker Poem </a:t>
            </a:r>
            <a:endParaRPr lang="en-US" dirty="0"/>
          </a:p>
        </p:txBody>
      </p:sp>
      <p:sp>
        <p:nvSpPr>
          <p:cNvPr id="3" name="Content Placeholder 2"/>
          <p:cNvSpPr>
            <a:spLocks noGrp="1"/>
          </p:cNvSpPr>
          <p:nvPr>
            <p:ph idx="1"/>
          </p:nvPr>
        </p:nvSpPr>
        <p:spPr>
          <a:xfrm>
            <a:off x="283563" y="1690688"/>
            <a:ext cx="11678588" cy="4889994"/>
          </a:xfrm>
        </p:spPr>
        <p:txBody>
          <a:bodyPr>
            <a:normAutofit/>
          </a:bodyPr>
          <a:lstStyle/>
          <a:p>
            <a:pPr marL="0" indent="0">
              <a:buNone/>
            </a:pPr>
            <a:r>
              <a:rPr lang="en-US" b="1" dirty="0"/>
              <a:t>Exercise 2: Synonym Finder: Part 2  - A Follow Up </a:t>
            </a:r>
            <a:r>
              <a:rPr lang="en-US" b="1" dirty="0" smtClean="0"/>
              <a:t>Lesson</a:t>
            </a:r>
          </a:p>
          <a:p>
            <a:pPr marL="0" indent="0">
              <a:buNone/>
            </a:pPr>
            <a:endParaRPr lang="en-US" dirty="0"/>
          </a:p>
          <a:p>
            <a:r>
              <a:rPr lang="en-US" dirty="0"/>
              <a:t>Students will follow the steps on the worksheet Part 1 and Part 2.</a:t>
            </a:r>
            <a:br>
              <a:rPr lang="en-US" dirty="0"/>
            </a:br>
            <a:r>
              <a:rPr lang="en-US" dirty="0"/>
              <a:t/>
            </a:r>
            <a:br>
              <a:rPr lang="en-US" dirty="0"/>
            </a:br>
            <a:r>
              <a:rPr lang="en-US" b="1" u="sng" dirty="0"/>
              <a:t>Part 1</a:t>
            </a:r>
            <a:r>
              <a:rPr lang="en-US" dirty="0"/>
              <a:t> is similar to the previous activity- it is a reinforcement activity.</a:t>
            </a:r>
            <a:br>
              <a:rPr lang="en-US" dirty="0"/>
            </a:br>
            <a:r>
              <a:rPr lang="en-US" dirty="0"/>
              <a:t/>
            </a:r>
            <a:br>
              <a:rPr lang="en-US" dirty="0"/>
            </a:br>
            <a:r>
              <a:rPr lang="en-US" b="1" u="sng" dirty="0"/>
              <a:t>Part 2</a:t>
            </a:r>
            <a:r>
              <a:rPr lang="en-US" dirty="0"/>
              <a:t> is a skill builder activity where students will demonstrate their understanding of the concept of using synonym finder.</a:t>
            </a:r>
            <a:br>
              <a:rPr lang="en-US" dirty="0"/>
            </a:br>
            <a:r>
              <a:rPr lang="en-US" dirty="0"/>
              <a:t/>
            </a:r>
            <a:br>
              <a:rPr lang="en-US" dirty="0"/>
            </a:br>
            <a:r>
              <a:rPr lang="en-US" dirty="0"/>
              <a:t>Students will also reinforce their knowledge of saving to the H:/ Drive in the class folder as per instructions.</a:t>
            </a:r>
          </a:p>
          <a:p>
            <a:endParaRPr lang="en-US" dirty="0"/>
          </a:p>
        </p:txBody>
      </p:sp>
    </p:spTree>
    <p:extLst>
      <p:ext uri="{BB962C8B-B14F-4D97-AF65-F5344CB8AC3E}">
        <p14:creationId xmlns:p14="http://schemas.microsoft.com/office/powerpoint/2010/main" val="198113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93" y="11877"/>
            <a:ext cx="12043611" cy="1325563"/>
          </a:xfrm>
        </p:spPr>
        <p:txBody>
          <a:bodyPr>
            <a:normAutofit/>
          </a:bodyPr>
          <a:lstStyle/>
          <a:p>
            <a:r>
              <a:rPr lang="en-US" dirty="0" smtClean="0">
                <a:latin typeface="Aharoni" panose="02010803020104030203" pitchFamily="2" charset="-79"/>
                <a:cs typeface="Aharoni" panose="02010803020104030203" pitchFamily="2" charset="-79"/>
              </a:rPr>
              <a:t>Class 19: Create a Poster Using MS WORD</a:t>
            </a:r>
            <a:br>
              <a:rPr lang="en-US" dirty="0" smtClean="0">
                <a:latin typeface="Aharoni" panose="02010803020104030203" pitchFamily="2" charset="-79"/>
                <a:cs typeface="Aharoni" panose="02010803020104030203" pitchFamily="2" charset="-79"/>
              </a:rPr>
            </a:br>
            <a:r>
              <a:rPr lang="en-US" b="1" dirty="0" smtClean="0"/>
              <a:t>Project/Activity:	Class President Flyer</a:t>
            </a:r>
            <a:endParaRPr lang="en-US" b="1" dirty="0"/>
          </a:p>
        </p:txBody>
      </p:sp>
      <p:sp>
        <p:nvSpPr>
          <p:cNvPr id="4" name="Rectangle 3"/>
          <p:cNvSpPr/>
          <p:nvPr/>
        </p:nvSpPr>
        <p:spPr>
          <a:xfrm>
            <a:off x="1" y="1301009"/>
            <a:ext cx="12191999" cy="830997"/>
          </a:xfrm>
          <a:prstGeom prst="rect">
            <a:avLst/>
          </a:prstGeom>
        </p:spPr>
        <p:txBody>
          <a:bodyPr wrap="square">
            <a:spAutoFit/>
          </a:bodyPr>
          <a:lstStyle/>
          <a:p>
            <a:pPr marL="285750" indent="-285750">
              <a:buFont typeface="Arial" panose="020B0604020202020204" pitchFamily="34" charset="0"/>
              <a:buChar char="•"/>
            </a:pPr>
            <a:r>
              <a:rPr lang="en-US" sz="2400" dirty="0" smtClean="0"/>
              <a:t>Students will follow a series of steps via a worksheet to complete a Class President Flyer/Poster Using MS Word.</a:t>
            </a:r>
          </a:p>
        </p:txBody>
      </p:sp>
      <p:sp>
        <p:nvSpPr>
          <p:cNvPr id="7" name="Rectangle 6"/>
          <p:cNvSpPr/>
          <p:nvPr/>
        </p:nvSpPr>
        <p:spPr>
          <a:xfrm>
            <a:off x="8470980" y="3823269"/>
            <a:ext cx="3399457" cy="584775"/>
          </a:xfrm>
          <a:prstGeom prst="rect">
            <a:avLst/>
          </a:prstGeom>
          <a:noFill/>
          <a:ln>
            <a:solidFill>
              <a:srgbClr val="008000"/>
            </a:solidFill>
          </a:ln>
        </p:spPr>
        <p:txBody>
          <a:bodyPr wrap="none" lIns="91440" tIns="45720" rIns="91440" bIns="45720">
            <a:spAutoFit/>
          </a:bodyPr>
          <a:lstStyle/>
          <a:p>
            <a:pPr algn="ctr"/>
            <a:r>
              <a:rPr lang="en-US" sz="3200" dirty="0" smtClean="0">
                <a:ln w="38100">
                  <a:solidFill>
                    <a:srgbClr val="FF3399"/>
                  </a:solidFill>
                </a:ln>
                <a:solidFill>
                  <a:srgbClr val="23B75F"/>
                </a:solidFill>
              </a:rPr>
              <a:t>Specific Objectives:</a:t>
            </a:r>
            <a:endParaRPr lang="en-US" sz="3200" dirty="0">
              <a:ln w="38100">
                <a:solidFill>
                  <a:srgbClr val="FF3399"/>
                </a:solidFill>
              </a:ln>
              <a:solidFill>
                <a:srgbClr val="23B75F"/>
              </a:solidFill>
            </a:endParaRPr>
          </a:p>
        </p:txBody>
      </p:sp>
      <p:sp>
        <p:nvSpPr>
          <p:cNvPr id="8" name="TextBox 7"/>
          <p:cNvSpPr txBox="1"/>
          <p:nvPr/>
        </p:nvSpPr>
        <p:spPr>
          <a:xfrm>
            <a:off x="6367485" y="4408044"/>
            <a:ext cx="5519480" cy="1323439"/>
          </a:xfrm>
          <a:prstGeom prst="rect">
            <a:avLst/>
          </a:prstGeom>
          <a:noFill/>
        </p:spPr>
        <p:txBody>
          <a:bodyPr wrap="square" rtlCol="0">
            <a:spAutoFit/>
          </a:bodyPr>
          <a:lstStyle/>
          <a:p>
            <a:pPr lvl="0" algn="r" eaLnBrk="0" fontAlgn="base" hangingPunct="0">
              <a:spcBef>
                <a:spcPct val="0"/>
              </a:spcBef>
              <a:spcAft>
                <a:spcPct val="0"/>
              </a:spcAft>
            </a:pPr>
            <a:r>
              <a:rPr lang="en-US" altLang="en-US" sz="1600" dirty="0" smtClean="0">
                <a:solidFill>
                  <a:srgbClr val="7030A0"/>
                </a:solidFill>
                <a:latin typeface="Tahoma" panose="020B0604030504040204" pitchFamily="34" charset="0"/>
                <a:ea typeface="Calibri" panose="020F0502020204030204" pitchFamily="34" charset="0"/>
                <a:cs typeface="Tahoma" panose="020B0604030504040204" pitchFamily="34" charset="0"/>
                <a:sym typeface="Symbol" panose="05050102010706020507" pitchFamily="18" charset="2"/>
              </a:rPr>
              <a:t></a:t>
            </a:r>
            <a:r>
              <a:rPr lang="en-US" altLang="en-US" sz="1600" dirty="0" smtClean="0">
                <a:solidFill>
                  <a:srgbClr val="7030A0"/>
                </a:solidFill>
                <a:latin typeface="Tahoma" panose="020B0604030504040204" pitchFamily="34" charset="0"/>
                <a:ea typeface="Calibri" panose="020F0502020204030204" pitchFamily="34" charset="0"/>
                <a:cs typeface="Tahoma" panose="020B0604030504040204" pitchFamily="34" charset="0"/>
              </a:rPr>
              <a:t> </a:t>
            </a: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t>Practice Character Formatting</a:t>
            </a:r>
            <a:b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b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sym typeface="Symbol" panose="05050102010706020507" pitchFamily="18" charset="2"/>
              </a:rPr>
              <a:t></a:t>
            </a: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t> Understand Font, Font Style &amp; Font Effect</a:t>
            </a:r>
            <a:b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b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sym typeface="Symbol" panose="05050102010706020507" pitchFamily="18" charset="2"/>
              </a:rPr>
              <a:t></a:t>
            </a: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t> Use short cut keys for Bold and Italics</a:t>
            </a:r>
            <a:b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b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sym typeface="Symbol" panose="05050102010706020507" pitchFamily="18" charset="2"/>
              </a:rPr>
              <a:t></a:t>
            </a: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t> Applying a Page Border</a:t>
            </a:r>
            <a:b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b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sym typeface="Symbol" panose="05050102010706020507" pitchFamily="18" charset="2"/>
              </a:rPr>
              <a:t></a:t>
            </a: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t> Copy &amp; Paste election themed image using wrap options</a:t>
            </a:r>
            <a:r>
              <a:rPr lang="en-US" altLang="en-US" sz="1600" dirty="0">
                <a:latin typeface="Tahoma" panose="020B0604030504040204" pitchFamily="34" charset="0"/>
                <a:ea typeface="Calibri" panose="020F0502020204030204" pitchFamily="34" charset="0"/>
                <a:cs typeface="Tahoma" panose="020B0604030504040204" pitchFamily="34" charset="0"/>
              </a:rPr>
              <a:t>.</a:t>
            </a:r>
            <a:endParaRPr lang="en-US" altLang="en-US" sz="1600" dirty="0">
              <a:latin typeface="Tahoma" panose="020B0604030504040204" pitchFamily="34" charset="0"/>
              <a:ea typeface="Calibri" panose="020F0502020204030204" pitchFamily="34" charset="0"/>
              <a:cs typeface="Tahoma" panose="020B0604030504040204" pitchFamily="34" charset="0"/>
              <a:sym typeface="Symbol" panose="05050102010706020507" pitchFamily="18" charset="2"/>
            </a:endParaRPr>
          </a:p>
        </p:txBody>
      </p:sp>
      <p:sp>
        <p:nvSpPr>
          <p:cNvPr id="9" name="Rectangle 2"/>
          <p:cNvSpPr>
            <a:spLocks noChangeArrowheads="1"/>
          </p:cNvSpPr>
          <p:nvPr/>
        </p:nvSpPr>
        <p:spPr bwMode="auto">
          <a:xfrm>
            <a:off x="-2" y="5792302"/>
            <a:ext cx="121919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Students will receive a </a:t>
            </a:r>
            <a:r>
              <a:rPr kumimoji="0" lang="en-US" altLang="en-US" b="0" i="1"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brief introduction to Word 2017s Font and Formatting Tools (see image).  In one to two class sessions, students should be able to create a simple document (flyer) and manipulate its appearance and text. In addition, name and save the file to a designated folder.</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l="9378" t="420" r="69133" b="79407"/>
          <a:stretch>
            <a:fillRect/>
          </a:stretch>
        </p:blipFill>
        <p:spPr bwMode="auto">
          <a:xfrm>
            <a:off x="349086" y="2286846"/>
            <a:ext cx="4707322" cy="2484949"/>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374821" y="126387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ight Arrow 11"/>
          <p:cNvSpPr/>
          <p:nvPr/>
        </p:nvSpPr>
        <p:spPr>
          <a:xfrm>
            <a:off x="7037364" y="3960512"/>
            <a:ext cx="1186249" cy="546984"/>
          </a:xfrm>
          <a:prstGeom prst="rightArrow">
            <a:avLst/>
          </a:prstGeom>
          <a:solidFill>
            <a:srgbClr val="23B75F"/>
          </a:solid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57036" y="1768245"/>
            <a:ext cx="6760768" cy="1754326"/>
          </a:xfrm>
          <a:prstGeom prst="rect">
            <a:avLst/>
          </a:prstGeom>
          <a:noFill/>
          <a:ln>
            <a:solidFill>
              <a:schemeClr val="tx1"/>
            </a:solidFill>
          </a:ln>
        </p:spPr>
        <p:txBody>
          <a:bodyPr wrap="square" rtlCol="0">
            <a:spAutoFit/>
          </a:bodyPr>
          <a:lstStyle/>
          <a:p>
            <a:pPr algn="ctr"/>
            <a:r>
              <a:rPr lang="en-US" dirty="0"/>
              <a:t>2.J Essentials of Document Processing </a:t>
            </a:r>
            <a:endParaRPr lang="en-US" dirty="0" smtClean="0"/>
          </a:p>
          <a:p>
            <a:pPr algn="ctr"/>
            <a:r>
              <a:rPr lang="en-US" dirty="0" smtClean="0"/>
              <a:t>2.J.01 </a:t>
            </a:r>
            <a:r>
              <a:rPr lang="en-US" dirty="0"/>
              <a:t>Create, edit, format and print a document</a:t>
            </a:r>
            <a:r>
              <a:rPr lang="en-US" dirty="0" smtClean="0"/>
              <a:t>.</a:t>
            </a:r>
          </a:p>
          <a:p>
            <a:pPr algn="ctr"/>
            <a:endParaRPr lang="en-US" dirty="0"/>
          </a:p>
          <a:p>
            <a:pPr algn="ctr"/>
            <a:r>
              <a:rPr lang="en-US" dirty="0"/>
              <a:t>Performance Example(s): Students will be assigned a business name, and each student will create informational material, such as brochures, business cards, flyers, etc., for said business.</a:t>
            </a:r>
          </a:p>
        </p:txBody>
      </p:sp>
    </p:spTree>
    <p:extLst>
      <p:ext uri="{BB962C8B-B14F-4D97-AF65-F5344CB8AC3E}">
        <p14:creationId xmlns:p14="http://schemas.microsoft.com/office/powerpoint/2010/main" val="2411679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9921"/>
            <a:ext cx="3867463" cy="966479"/>
          </a:xfrm>
        </p:spPr>
        <p:txBody>
          <a:bodyPr>
            <a:normAutofit/>
          </a:bodyPr>
          <a:lstStyle/>
          <a:p>
            <a:r>
              <a:rPr lang="en-US" dirty="0" smtClean="0">
                <a:latin typeface="Aharoni" panose="02010803020104030203" pitchFamily="2" charset="-79"/>
                <a:cs typeface="Aharoni" panose="02010803020104030203" pitchFamily="2" charset="-79"/>
              </a:rPr>
              <a:t>Class 19:</a:t>
            </a:r>
            <a:endParaRPr lang="en-US" b="1" dirty="0"/>
          </a:p>
        </p:txBody>
      </p:sp>
      <p:sp>
        <p:nvSpPr>
          <p:cNvPr id="4" name="Rectangle 3"/>
          <p:cNvSpPr/>
          <p:nvPr/>
        </p:nvSpPr>
        <p:spPr>
          <a:xfrm>
            <a:off x="0" y="1280512"/>
            <a:ext cx="12043610" cy="830997"/>
          </a:xfrm>
          <a:prstGeom prst="rect">
            <a:avLst/>
          </a:prstGeom>
        </p:spPr>
        <p:txBody>
          <a:bodyPr wrap="square">
            <a:spAutoFit/>
          </a:bodyPr>
          <a:lstStyle/>
          <a:p>
            <a:pPr marL="285750" indent="-285750">
              <a:buFont typeface="Arial" panose="020B0604020202020204" pitchFamily="34" charset="0"/>
              <a:buChar char="•"/>
            </a:pPr>
            <a:r>
              <a:rPr lang="en-US" sz="2400" dirty="0" smtClean="0"/>
              <a:t>Students will follow a series of steps via a worksheet to complete a Class President Flyer/Poster Using MS Word.</a:t>
            </a:r>
          </a:p>
        </p:txBody>
      </p:sp>
      <p:sp>
        <p:nvSpPr>
          <p:cNvPr id="5" name="Title 1"/>
          <p:cNvSpPr txBox="1">
            <a:spLocks/>
          </p:cNvSpPr>
          <p:nvPr/>
        </p:nvSpPr>
        <p:spPr>
          <a:xfrm>
            <a:off x="1" y="672962"/>
            <a:ext cx="12191999" cy="8796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Aharoni" panose="02010803020104030203" pitchFamily="2" charset="-79"/>
                <a:cs typeface="Aharoni" panose="02010803020104030203" pitchFamily="2" charset="-79"/>
              </a:rPr>
              <a:t>Class President Flyer: Using the Font Edit Tools of MS Word</a:t>
            </a:r>
            <a:endParaRPr lang="en-US" sz="3200" b="1" dirty="0">
              <a:latin typeface="Aharoni" panose="02010803020104030203" pitchFamily="2" charset="-79"/>
              <a:cs typeface="Aharoni" panose="02010803020104030203" pitchFamily="2" charset="-79"/>
            </a:endParaRPr>
          </a:p>
        </p:txBody>
      </p:sp>
      <p:sp>
        <p:nvSpPr>
          <p:cNvPr id="6" name="Content Placeholder 2"/>
          <p:cNvSpPr>
            <a:spLocks noGrp="1"/>
          </p:cNvSpPr>
          <p:nvPr>
            <p:ph idx="1"/>
          </p:nvPr>
        </p:nvSpPr>
        <p:spPr>
          <a:xfrm>
            <a:off x="1" y="3130825"/>
            <a:ext cx="12191998" cy="3727175"/>
          </a:xfrm>
        </p:spPr>
        <p:txBody>
          <a:bodyPr>
            <a:noAutofit/>
          </a:bodyPr>
          <a:lstStyle/>
          <a:p>
            <a:pPr marL="0" indent="0">
              <a:lnSpc>
                <a:spcPct val="100000"/>
              </a:lnSpc>
              <a:spcBef>
                <a:spcPts val="600"/>
              </a:spcBef>
              <a:buNone/>
            </a:pPr>
            <a:r>
              <a:rPr lang="en-US" sz="1600" b="1" u="sng" dirty="0" smtClean="0">
                <a:latin typeface="Arial" panose="020B0604020202020204" pitchFamily="34" charset="0"/>
                <a:cs typeface="Arial" panose="020B0604020202020204" pitchFamily="34" charset="0"/>
              </a:rPr>
              <a:t>Let’s Begin:</a:t>
            </a:r>
          </a:p>
          <a:p>
            <a:pPr marL="0" indent="0">
              <a:lnSpc>
                <a:spcPct val="100000"/>
              </a:lnSpc>
              <a:spcBef>
                <a:spcPts val="600"/>
              </a:spcBef>
              <a:buNone/>
            </a:pPr>
            <a:r>
              <a:rPr lang="en-US" sz="1600" dirty="0" smtClean="0">
                <a:latin typeface="Arial" panose="020B0604020202020204" pitchFamily="34" charset="0"/>
                <a:cs typeface="Arial" panose="020B0604020202020204" pitchFamily="34" charset="0"/>
              </a:rPr>
              <a:t>In this lesson you will download 2 files and save them to your H:/ Drive (Comp Apps Folder – MS Word Folder)</a:t>
            </a:r>
          </a:p>
          <a:p>
            <a:pPr marL="0" indent="0">
              <a:lnSpc>
                <a:spcPct val="100000"/>
              </a:lnSpc>
              <a:spcBef>
                <a:spcPts val="600"/>
              </a:spcBef>
              <a:buNone/>
            </a:pPr>
            <a:r>
              <a:rPr lang="en-US" sz="1600" dirty="0" smtClean="0">
                <a:latin typeface="Arial" panose="020B0604020202020204" pitchFamily="34" charset="0"/>
                <a:cs typeface="Arial" panose="020B0604020202020204" pitchFamily="34" charset="0"/>
              </a:rPr>
              <a:t>Step1:  Go to MY WEBSITE and will access the </a:t>
            </a:r>
            <a:r>
              <a:rPr lang="en-US" sz="1600" b="1" u="sng" dirty="0" smtClean="0">
                <a:latin typeface="Arial" panose="020B0604020202020204" pitchFamily="34" charset="0"/>
                <a:cs typeface="Arial" panose="020B0604020202020204" pitchFamily="34" charset="0"/>
              </a:rPr>
              <a:t>Lesson1 Fun with Fonts Activity</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as guided by the teacher</a:t>
            </a:r>
            <a:endParaRPr lang="en-US" sz="1600" b="1" u="sng"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US" sz="1600" dirty="0" smtClean="0">
                <a:latin typeface="Arial" panose="020B0604020202020204" pitchFamily="34" charset="0"/>
                <a:cs typeface="Arial" panose="020B0604020202020204" pitchFamily="34" charset="0"/>
              </a:rPr>
              <a:t>Step2:  On the </a:t>
            </a:r>
            <a:r>
              <a:rPr lang="en-US" sz="1600" b="1" u="sng" dirty="0">
                <a:latin typeface="Arial" panose="020B0604020202020204" pitchFamily="34" charset="0"/>
                <a:cs typeface="Arial" panose="020B0604020202020204" pitchFamily="34" charset="0"/>
              </a:rPr>
              <a:t>Lesson1 Fun with </a:t>
            </a:r>
            <a:r>
              <a:rPr lang="en-US" sz="1600" b="1" u="sng" dirty="0" smtClean="0">
                <a:latin typeface="Arial" panose="020B0604020202020204" pitchFamily="34" charset="0"/>
                <a:cs typeface="Arial" panose="020B0604020202020204" pitchFamily="34" charset="0"/>
              </a:rPr>
              <a:t>Fonts </a:t>
            </a:r>
            <a:r>
              <a:rPr lang="en-US" sz="1600" dirty="0" smtClean="0">
                <a:latin typeface="Arial" panose="020B0604020202020204" pitchFamily="34" charset="0"/>
                <a:cs typeface="Arial" panose="020B0604020202020204" pitchFamily="34" charset="0"/>
              </a:rPr>
              <a:t>Page there are two files you will download and save for this lesson.</a:t>
            </a:r>
          </a:p>
          <a:p>
            <a:pPr marL="0" indent="0">
              <a:lnSpc>
                <a:spcPct val="100000"/>
              </a:lnSpc>
              <a:spcBef>
                <a:spcPts val="600"/>
              </a:spcBef>
              <a:buNone/>
            </a:pPr>
            <a:r>
              <a:rPr lang="en-US" sz="1600" dirty="0" smtClean="0">
                <a:latin typeface="Arial" panose="020B0604020202020204" pitchFamily="34" charset="0"/>
                <a:cs typeface="Arial" panose="020B0604020202020204" pitchFamily="34" charset="0"/>
              </a:rPr>
              <a:t>Step3:  Click on </a:t>
            </a:r>
            <a:r>
              <a:rPr lang="en-US" sz="1600" b="1" u="sng" dirty="0" smtClean="0">
                <a:latin typeface="Arial" panose="020B0604020202020204" pitchFamily="34" charset="0"/>
                <a:cs typeface="Arial" panose="020B0604020202020204" pitchFamily="34" charset="0"/>
              </a:rPr>
              <a:t>Lesson 1 Fun with Fonts </a:t>
            </a:r>
            <a:r>
              <a:rPr lang="en-US" sz="1600" dirty="0" smtClean="0">
                <a:latin typeface="Arial" panose="020B0604020202020204" pitchFamily="34" charset="0"/>
                <a:cs typeface="Arial" panose="020B0604020202020204" pitchFamily="34" charset="0"/>
              </a:rPr>
              <a:t>to access the Class President Lesson  document titled: 	lesson_1_class_president_flyer_starter_document_msword.docx  </a:t>
            </a:r>
          </a:p>
          <a:p>
            <a:pPr marL="0" indent="0">
              <a:lnSpc>
                <a:spcPct val="100000"/>
              </a:lnSpc>
              <a:spcBef>
                <a:spcPts val="600"/>
              </a:spcBef>
              <a:buNone/>
            </a:pPr>
            <a:r>
              <a:rPr lang="en-US" sz="1600" dirty="0" smtClean="0">
                <a:latin typeface="Arial" panose="020B0604020202020204" pitchFamily="34" charset="0"/>
                <a:cs typeface="Arial" panose="020B0604020202020204" pitchFamily="34" charset="0"/>
              </a:rPr>
              <a:t>Step4:  Download this file to your H:/ Drive Comp Apps/MS WORD Folder </a:t>
            </a:r>
            <a:r>
              <a:rPr lang="en-US" sz="1600" i="1" dirty="0" smtClean="0">
                <a:latin typeface="Arial" panose="020B0604020202020204" pitchFamily="34" charset="0"/>
                <a:cs typeface="Arial" panose="020B0604020202020204" pitchFamily="34" charset="0"/>
              </a:rPr>
              <a:t>(Not One Drive). </a:t>
            </a:r>
            <a:r>
              <a:rPr lang="en-US" sz="1600" dirty="0" smtClean="0">
                <a:latin typeface="Arial" panose="020B0604020202020204" pitchFamily="34" charset="0"/>
                <a:cs typeface="Arial" panose="020B0604020202020204" pitchFamily="34" charset="0"/>
              </a:rPr>
              <a:t>Ask for help if needed.</a:t>
            </a:r>
          </a:p>
          <a:p>
            <a:pPr marL="0" indent="0">
              <a:lnSpc>
                <a:spcPct val="100000"/>
              </a:lnSpc>
              <a:spcBef>
                <a:spcPts val="600"/>
              </a:spcBef>
              <a:buNone/>
            </a:pPr>
            <a:r>
              <a:rPr lang="en-US" sz="1600" dirty="0" smtClean="0">
                <a:latin typeface="Arial" panose="020B0604020202020204" pitchFamily="34" charset="0"/>
                <a:cs typeface="Arial" panose="020B0604020202020204" pitchFamily="34" charset="0"/>
              </a:rPr>
              <a:t>Step5:  Do not rename this file. Leave the file name </a:t>
            </a:r>
            <a:r>
              <a:rPr lang="en-US" sz="1600" u="sng" dirty="0" smtClean="0">
                <a:latin typeface="Arial" panose="020B0604020202020204" pitchFamily="34" charset="0"/>
                <a:cs typeface="Arial" panose="020B0604020202020204" pitchFamily="34" charset="0"/>
              </a:rPr>
              <a:t>as it is named</a:t>
            </a:r>
            <a:r>
              <a:rPr lang="en-US" sz="1600" dirty="0" smtClean="0">
                <a:latin typeface="Arial" panose="020B0604020202020204" pitchFamily="34" charset="0"/>
                <a:cs typeface="Arial" panose="020B0604020202020204" pitchFamily="34" charset="0"/>
              </a:rPr>
              <a:t>.</a:t>
            </a:r>
          </a:p>
          <a:p>
            <a:pPr marL="0" indent="0">
              <a:lnSpc>
                <a:spcPct val="100000"/>
              </a:lnSpc>
              <a:spcBef>
                <a:spcPts val="600"/>
              </a:spcBef>
              <a:buNone/>
            </a:pPr>
            <a:r>
              <a:rPr lang="en-US" sz="1600" dirty="0" smtClean="0">
                <a:latin typeface="Arial" panose="020B0604020202020204" pitchFamily="34" charset="0"/>
                <a:cs typeface="Arial" panose="020B0604020202020204" pitchFamily="34" charset="0"/>
              </a:rPr>
              <a:t>Step6:  Download the PDF File – the direction sheet for the lesson and save this file to </a:t>
            </a:r>
            <a:r>
              <a:rPr lang="en-US" sz="1600" dirty="0">
                <a:latin typeface="Arial" panose="020B0604020202020204" pitchFamily="34" charset="0"/>
                <a:cs typeface="Arial" panose="020B0604020202020204" pitchFamily="34" charset="0"/>
              </a:rPr>
              <a:t>the H:/ Drive Comp Apps/MS </a:t>
            </a:r>
            <a:r>
              <a:rPr lang="en-US" sz="1600" dirty="0" smtClean="0">
                <a:latin typeface="Arial" panose="020B0604020202020204" pitchFamily="34" charset="0"/>
                <a:cs typeface="Arial" panose="020B0604020202020204" pitchFamily="34" charset="0"/>
              </a:rPr>
              <a:t>WORD Folder</a:t>
            </a:r>
          </a:p>
          <a:p>
            <a:pPr marL="0" indent="0">
              <a:lnSpc>
                <a:spcPct val="100000"/>
              </a:lnSpc>
              <a:spcBef>
                <a:spcPts val="600"/>
              </a:spcBef>
              <a:buNone/>
            </a:pPr>
            <a:r>
              <a:rPr lang="en-US" sz="1600" dirty="0" smtClean="0">
                <a:latin typeface="Arial" panose="020B0604020202020204" pitchFamily="34" charset="0"/>
                <a:cs typeface="Arial" panose="020B0604020202020204" pitchFamily="34" charset="0"/>
              </a:rPr>
              <a:t>Step7:  Read &amp; Review the directions. </a:t>
            </a:r>
            <a:r>
              <a:rPr lang="en-US" sz="1600" b="1" u="sng" dirty="0" smtClean="0">
                <a:latin typeface="Arial" panose="020B0604020202020204" pitchFamily="34" charset="0"/>
                <a:cs typeface="Arial" panose="020B0604020202020204" pitchFamily="34" charset="0"/>
              </a:rPr>
              <a:t>All the steps &amp; complete the lesson.</a:t>
            </a:r>
            <a:r>
              <a:rPr lang="en-US" sz="1600" dirty="0" smtClean="0">
                <a:latin typeface="Arial" panose="020B0604020202020204" pitchFamily="34" charset="0"/>
                <a:cs typeface="Arial" panose="020B0604020202020204" pitchFamily="34" charset="0"/>
              </a:rPr>
              <a:t>  Use the direction sheet like a checklist!  </a:t>
            </a:r>
            <a:r>
              <a:rPr lang="en-US" sz="1600" dirty="0" smtClean="0">
                <a:latin typeface="Arial" panose="020B0604020202020204" pitchFamily="34" charset="0"/>
                <a:cs typeface="Arial" panose="020B0604020202020204" pitchFamily="34" charset="0"/>
                <a:sym typeface="Wingdings" panose="05000000000000000000" pitchFamily="2" charset="2"/>
              </a:rPr>
              <a:t> </a:t>
            </a:r>
          </a:p>
          <a:p>
            <a:pPr marL="0" indent="0">
              <a:lnSpc>
                <a:spcPct val="100000"/>
              </a:lnSpc>
              <a:spcBef>
                <a:spcPts val="600"/>
              </a:spcBef>
              <a:buNone/>
            </a:pPr>
            <a:r>
              <a:rPr lang="en-US" sz="1600" b="1" dirty="0">
                <a:latin typeface="Arial" panose="020B0604020202020204" pitchFamily="34" charset="0"/>
                <a:cs typeface="Arial" panose="020B0604020202020204" pitchFamily="34" charset="0"/>
                <a:sym typeface="Wingdings" panose="05000000000000000000" pitchFamily="2" charset="2"/>
              </a:rPr>
              <a:t>	</a:t>
            </a:r>
            <a:r>
              <a:rPr lang="en-US" sz="1600" b="1" dirty="0" smtClean="0">
                <a:latin typeface="Arial" panose="020B0604020202020204" pitchFamily="34" charset="0"/>
                <a:cs typeface="Arial" panose="020B0604020202020204" pitchFamily="34" charset="0"/>
              </a:rPr>
              <a:t>Ask for help as needed.  </a:t>
            </a:r>
            <a:r>
              <a:rPr lang="en-US" sz="1600" dirty="0" smtClean="0">
                <a:latin typeface="Arial" panose="020B0604020202020204" pitchFamily="34" charset="0"/>
                <a:cs typeface="Arial" panose="020B0604020202020204" pitchFamily="34" charset="0"/>
              </a:rPr>
              <a:t>I am measuring your ability to work independently. Ask for help to make sure you understand.</a:t>
            </a:r>
            <a:endParaRPr lang="en-US" sz="400" dirty="0" smtClean="0">
              <a:latin typeface="Arial" panose="020B0604020202020204" pitchFamily="34" charset="0"/>
              <a:cs typeface="Arial" panose="020B0604020202020204" pitchFamily="34" charset="0"/>
            </a:endParaRPr>
          </a:p>
        </p:txBody>
      </p:sp>
      <p:sp>
        <p:nvSpPr>
          <p:cNvPr id="7" name="Rectangle 6"/>
          <p:cNvSpPr/>
          <p:nvPr/>
        </p:nvSpPr>
        <p:spPr>
          <a:xfrm>
            <a:off x="8213479" y="1459917"/>
            <a:ext cx="3399457" cy="584775"/>
          </a:xfrm>
          <a:prstGeom prst="rect">
            <a:avLst/>
          </a:prstGeom>
          <a:noFill/>
          <a:ln>
            <a:solidFill>
              <a:srgbClr val="008000"/>
            </a:solidFill>
          </a:ln>
        </p:spPr>
        <p:txBody>
          <a:bodyPr wrap="none" lIns="91440" tIns="45720" rIns="91440" bIns="45720">
            <a:spAutoFit/>
          </a:bodyPr>
          <a:lstStyle/>
          <a:p>
            <a:pPr algn="ctr"/>
            <a:r>
              <a:rPr lang="en-US" sz="3200" dirty="0" smtClean="0">
                <a:ln w="38100">
                  <a:solidFill>
                    <a:srgbClr val="FF3399"/>
                  </a:solidFill>
                </a:ln>
                <a:solidFill>
                  <a:srgbClr val="23B75F"/>
                </a:solidFill>
              </a:rPr>
              <a:t>Specific Objectives:</a:t>
            </a:r>
            <a:endParaRPr lang="en-US" sz="3200" dirty="0">
              <a:ln w="38100">
                <a:solidFill>
                  <a:srgbClr val="FF3399"/>
                </a:solidFill>
              </a:ln>
              <a:solidFill>
                <a:srgbClr val="23B75F"/>
              </a:solidFill>
            </a:endParaRPr>
          </a:p>
        </p:txBody>
      </p:sp>
      <p:sp>
        <p:nvSpPr>
          <p:cNvPr id="8" name="TextBox 7"/>
          <p:cNvSpPr txBox="1"/>
          <p:nvPr/>
        </p:nvSpPr>
        <p:spPr>
          <a:xfrm>
            <a:off x="6365948" y="2079275"/>
            <a:ext cx="5519480" cy="1323439"/>
          </a:xfrm>
          <a:prstGeom prst="rect">
            <a:avLst/>
          </a:prstGeom>
          <a:noFill/>
        </p:spPr>
        <p:txBody>
          <a:bodyPr wrap="square" rtlCol="0">
            <a:spAutoFit/>
          </a:bodyPr>
          <a:lstStyle/>
          <a:p>
            <a:pPr lvl="0" algn="r" eaLnBrk="0" fontAlgn="base" hangingPunct="0">
              <a:spcBef>
                <a:spcPct val="0"/>
              </a:spcBef>
              <a:spcAft>
                <a:spcPct val="0"/>
              </a:spcAft>
            </a:pPr>
            <a:r>
              <a:rPr lang="en-US" altLang="en-US" sz="1600" dirty="0" smtClean="0">
                <a:solidFill>
                  <a:srgbClr val="7030A0"/>
                </a:solidFill>
                <a:latin typeface="Tahoma" panose="020B0604030504040204" pitchFamily="34" charset="0"/>
                <a:ea typeface="Calibri" panose="020F0502020204030204" pitchFamily="34" charset="0"/>
                <a:cs typeface="Tahoma" panose="020B0604030504040204" pitchFamily="34" charset="0"/>
                <a:sym typeface="Symbol" panose="05050102010706020507" pitchFamily="18" charset="2"/>
              </a:rPr>
              <a:t></a:t>
            </a:r>
            <a:r>
              <a:rPr lang="en-US" altLang="en-US" sz="1600" dirty="0" smtClean="0">
                <a:solidFill>
                  <a:srgbClr val="7030A0"/>
                </a:solidFill>
                <a:latin typeface="Tahoma" panose="020B0604030504040204" pitchFamily="34" charset="0"/>
                <a:ea typeface="Calibri" panose="020F0502020204030204" pitchFamily="34" charset="0"/>
                <a:cs typeface="Tahoma" panose="020B0604030504040204" pitchFamily="34" charset="0"/>
              </a:rPr>
              <a:t> </a:t>
            </a: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t>Practice Character Formatting</a:t>
            </a:r>
            <a:b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b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sym typeface="Symbol" panose="05050102010706020507" pitchFamily="18" charset="2"/>
              </a:rPr>
              <a:t></a:t>
            </a: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t> Understand Font, Font Style &amp; Font Effect</a:t>
            </a:r>
            <a:b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b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sym typeface="Symbol" panose="05050102010706020507" pitchFamily="18" charset="2"/>
              </a:rPr>
              <a:t></a:t>
            </a: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t> Use short cut keys for Bold and Italics</a:t>
            </a:r>
            <a:b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b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sym typeface="Symbol" panose="05050102010706020507" pitchFamily="18" charset="2"/>
              </a:rPr>
              <a:t></a:t>
            </a: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t> Applying a Page Border</a:t>
            </a:r>
            <a:b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b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sym typeface="Symbol" panose="05050102010706020507" pitchFamily="18" charset="2"/>
              </a:rPr>
              <a:t></a:t>
            </a:r>
            <a:r>
              <a:rPr lang="en-US" altLang="en-US" sz="1600" dirty="0">
                <a:solidFill>
                  <a:srgbClr val="7030A0"/>
                </a:solidFill>
                <a:latin typeface="Tahoma" panose="020B0604030504040204" pitchFamily="34" charset="0"/>
                <a:ea typeface="Calibri" panose="020F0502020204030204" pitchFamily="34" charset="0"/>
                <a:cs typeface="Tahoma" panose="020B0604030504040204" pitchFamily="34" charset="0"/>
              </a:rPr>
              <a:t> Copy &amp; Paste election themed image using wrap options</a:t>
            </a:r>
            <a:r>
              <a:rPr lang="en-US" altLang="en-US" sz="1600" dirty="0">
                <a:latin typeface="Tahoma" panose="020B0604030504040204" pitchFamily="34" charset="0"/>
                <a:ea typeface="Calibri" panose="020F0502020204030204" pitchFamily="34" charset="0"/>
                <a:cs typeface="Tahoma" panose="020B0604030504040204" pitchFamily="34" charset="0"/>
              </a:rPr>
              <a:t>.</a:t>
            </a:r>
            <a:endParaRPr lang="en-US" altLang="en-US" sz="1600" dirty="0">
              <a:latin typeface="Tahoma" panose="020B0604030504040204" pitchFamily="34" charset="0"/>
              <a:ea typeface="Calibri" panose="020F0502020204030204" pitchFamily="34" charset="0"/>
              <a:cs typeface="Tahoma" panose="020B0604030504040204" pitchFamily="34" charset="0"/>
              <a:sym typeface="Symbol" panose="05050102010706020507" pitchFamily="18" charset="2"/>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l="9378" t="420" r="69133" b="79407"/>
          <a:stretch>
            <a:fillRect/>
          </a:stretch>
        </p:blipFill>
        <p:spPr bwMode="auto">
          <a:xfrm>
            <a:off x="2798504" y="1790411"/>
            <a:ext cx="2831879" cy="1494921"/>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374821" y="126387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ight Arrow 11"/>
          <p:cNvSpPr/>
          <p:nvPr/>
        </p:nvSpPr>
        <p:spPr>
          <a:xfrm>
            <a:off x="6095999" y="1758231"/>
            <a:ext cx="1186249" cy="546984"/>
          </a:xfrm>
          <a:prstGeom prst="rightArrow">
            <a:avLst/>
          </a:prstGeom>
          <a:solidFill>
            <a:srgbClr val="23B75F"/>
          </a:solid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593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61" y="82753"/>
            <a:ext cx="11375897" cy="1325563"/>
          </a:xfrm>
        </p:spPr>
        <p:txBody>
          <a:bodyPr>
            <a:normAutofit fontScale="90000"/>
          </a:bodyPr>
          <a:lstStyle/>
          <a:p>
            <a:r>
              <a:rPr lang="en-US" b="1" dirty="0" smtClean="0"/>
              <a:t>Class 17 - Shortcut Trick: </a:t>
            </a:r>
            <a:r>
              <a:rPr lang="en-US" dirty="0" smtClean="0"/>
              <a:t/>
            </a:r>
            <a:br>
              <a:rPr lang="en-US" dirty="0" smtClean="0"/>
            </a:br>
            <a:r>
              <a:rPr lang="en-US" dirty="0" smtClean="0"/>
              <a:t>Find feature, Bookmarking &amp; Synonym Finder Tools</a:t>
            </a:r>
            <a:endParaRPr lang="en-US" dirty="0"/>
          </a:p>
        </p:txBody>
      </p:sp>
      <p:sp>
        <p:nvSpPr>
          <p:cNvPr id="9" name="5-Point Star 8"/>
          <p:cNvSpPr/>
          <p:nvPr/>
        </p:nvSpPr>
        <p:spPr>
          <a:xfrm>
            <a:off x="8702378" y="2690359"/>
            <a:ext cx="2101671" cy="1821922"/>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7617" y="5265863"/>
            <a:ext cx="10855900" cy="1200329"/>
          </a:xfrm>
          <a:prstGeom prst="rect">
            <a:avLst/>
          </a:prstGeom>
        </p:spPr>
        <p:txBody>
          <a:bodyPr wrap="square">
            <a:spAutoFit/>
          </a:bodyPr>
          <a:lstStyle/>
          <a:p>
            <a:pPr algn="ctr"/>
            <a:r>
              <a:rPr lang="en-US" altLang="en-US" sz="3600" b="1" dirty="0" smtClean="0">
                <a:solidFill>
                  <a:schemeClr val="accent4">
                    <a:lumMod val="50000"/>
                  </a:schemeClr>
                </a:solidFill>
                <a:ea typeface="Times New Roman" panose="02020603050405020304" pitchFamily="18" charset="0"/>
                <a:cs typeface="Arial" panose="020B0604020202020204" pitchFamily="34" charset="0"/>
              </a:rPr>
              <a:t>CTRL</a:t>
            </a:r>
            <a:r>
              <a:rPr lang="en-US" altLang="en-US" sz="3600" b="1" dirty="0">
                <a:solidFill>
                  <a:schemeClr val="accent4">
                    <a:lumMod val="50000"/>
                  </a:schemeClr>
                </a:solidFill>
                <a:ea typeface="Times New Roman" panose="02020603050405020304" pitchFamily="18" charset="0"/>
                <a:cs typeface="Arial" panose="020B0604020202020204" pitchFamily="34" charset="0"/>
              </a:rPr>
              <a:t>+ D</a:t>
            </a:r>
            <a:r>
              <a:rPr lang="en-US" altLang="en-US" sz="3600" dirty="0">
                <a:solidFill>
                  <a:schemeClr val="accent4">
                    <a:lumMod val="50000"/>
                  </a:schemeClr>
                </a:solidFill>
                <a:ea typeface="Times New Roman" panose="02020603050405020304" pitchFamily="18" charset="0"/>
                <a:cs typeface="Arial" panose="020B0604020202020204" pitchFamily="34" charset="0"/>
              </a:rPr>
              <a:t> Adds a </a:t>
            </a:r>
            <a:r>
              <a:rPr lang="en-US" altLang="en-US" sz="3600" dirty="0" smtClean="0">
                <a:solidFill>
                  <a:schemeClr val="accent4">
                    <a:lumMod val="50000"/>
                  </a:schemeClr>
                </a:solidFill>
                <a:ea typeface="Times New Roman" panose="02020603050405020304" pitchFamily="18" charset="0"/>
                <a:cs typeface="Arial" panose="020B0604020202020204" pitchFamily="34" charset="0"/>
              </a:rPr>
              <a:t>Favorite </a:t>
            </a:r>
            <a:r>
              <a:rPr lang="en-US" altLang="en-US" sz="3600" dirty="0">
                <a:solidFill>
                  <a:schemeClr val="accent4">
                    <a:lumMod val="50000"/>
                  </a:schemeClr>
                </a:solidFill>
                <a:ea typeface="Times New Roman" panose="02020603050405020304" pitchFamily="18" charset="0"/>
                <a:cs typeface="Arial" panose="020B0604020202020204" pitchFamily="34" charset="0"/>
              </a:rPr>
              <a:t>/ </a:t>
            </a:r>
            <a:r>
              <a:rPr lang="en-US" altLang="en-US" sz="3600" dirty="0" smtClean="0">
                <a:solidFill>
                  <a:schemeClr val="accent4">
                    <a:lumMod val="50000"/>
                  </a:schemeClr>
                </a:solidFill>
                <a:ea typeface="Times New Roman" panose="02020603050405020304" pitchFamily="18" charset="0"/>
                <a:cs typeface="Arial" panose="020B0604020202020204" pitchFamily="34" charset="0"/>
              </a:rPr>
              <a:t>Bookmark </a:t>
            </a:r>
            <a:r>
              <a:rPr lang="en-US" altLang="en-US" sz="3600" dirty="0">
                <a:solidFill>
                  <a:schemeClr val="accent4">
                    <a:lumMod val="50000"/>
                  </a:schemeClr>
                </a:solidFill>
                <a:ea typeface="Times New Roman" panose="02020603050405020304" pitchFamily="18" charset="0"/>
                <a:cs typeface="Arial" panose="020B0604020202020204" pitchFamily="34" charset="0"/>
              </a:rPr>
              <a:t>more quickly. </a:t>
            </a:r>
            <a:endParaRPr lang="en-US" altLang="en-US" sz="3600" dirty="0" smtClean="0">
              <a:solidFill>
                <a:schemeClr val="accent4">
                  <a:lumMod val="50000"/>
                </a:schemeClr>
              </a:solidFill>
              <a:ea typeface="Times New Roman" panose="02020603050405020304" pitchFamily="18" charset="0"/>
              <a:cs typeface="Arial" panose="020B0604020202020204" pitchFamily="34" charset="0"/>
            </a:endParaRPr>
          </a:p>
          <a:p>
            <a:pPr algn="ctr"/>
            <a:r>
              <a:rPr lang="en-US" altLang="en-US" sz="3600" dirty="0" smtClean="0">
                <a:solidFill>
                  <a:schemeClr val="accent4">
                    <a:lumMod val="50000"/>
                  </a:schemeClr>
                </a:solidFill>
                <a:ea typeface="Times New Roman" panose="02020603050405020304" pitchFamily="18" charset="0"/>
                <a:cs typeface="Arial" panose="020B0604020202020204" pitchFamily="34" charset="0"/>
              </a:rPr>
              <a:t>This </a:t>
            </a:r>
            <a:r>
              <a:rPr lang="en-US" altLang="en-US" sz="3600" dirty="0">
                <a:solidFill>
                  <a:schemeClr val="accent4">
                    <a:lumMod val="50000"/>
                  </a:schemeClr>
                </a:solidFill>
                <a:ea typeface="Times New Roman" panose="02020603050405020304" pitchFamily="18" charset="0"/>
                <a:cs typeface="Arial" panose="020B0604020202020204" pitchFamily="34" charset="0"/>
              </a:rPr>
              <a:t>is helpful when doing </a:t>
            </a:r>
            <a:r>
              <a:rPr lang="en-US" altLang="en-US" sz="3600" dirty="0" smtClean="0">
                <a:solidFill>
                  <a:schemeClr val="accent4">
                    <a:lumMod val="50000"/>
                  </a:schemeClr>
                </a:solidFill>
                <a:ea typeface="Times New Roman" panose="02020603050405020304" pitchFamily="18" charset="0"/>
                <a:cs typeface="Arial" panose="020B0604020202020204" pitchFamily="34" charset="0"/>
              </a:rPr>
              <a:t>research. </a:t>
            </a:r>
            <a:endParaRPr lang="en-US" sz="3600" dirty="0">
              <a:solidFill>
                <a:schemeClr val="accent4">
                  <a:lumMod val="50000"/>
                </a:schemeClr>
              </a:solidFill>
            </a:endParaRPr>
          </a:p>
        </p:txBody>
      </p:sp>
      <p:sp>
        <p:nvSpPr>
          <p:cNvPr id="10" name="Title 1"/>
          <p:cNvSpPr txBox="1">
            <a:spLocks/>
          </p:cNvSpPr>
          <p:nvPr/>
        </p:nvSpPr>
        <p:spPr>
          <a:xfrm>
            <a:off x="337617" y="1456723"/>
            <a:ext cx="11410927" cy="9599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7030A0"/>
                </a:solidFill>
              </a:rPr>
              <a:t>Using [CTRL + D] to book mark a Webpage quickly.</a:t>
            </a:r>
          </a:p>
        </p:txBody>
      </p:sp>
      <p:pic>
        <p:nvPicPr>
          <p:cNvPr id="8" name="Picture 4" descr="Image result for control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84" y="2465105"/>
            <a:ext cx="2685641" cy="2527097"/>
          </a:xfrm>
          <a:prstGeom prst="rect">
            <a:avLst/>
          </a:prstGeom>
          <a:noFill/>
          <a:extLst>
            <a:ext uri="{909E8E84-426E-40DD-AFC4-6F175D3DCCD1}">
              <a14:hiddenFill xmlns:a14="http://schemas.microsoft.com/office/drawing/2010/main">
                <a:solidFill>
                  <a:srgbClr val="FFFFFF"/>
                </a:solidFill>
              </a14:hiddenFill>
            </a:ext>
          </a:extLst>
        </p:spPr>
      </p:pic>
      <p:sp>
        <p:nvSpPr>
          <p:cNvPr id="11" name="Cross 10"/>
          <p:cNvSpPr/>
          <p:nvPr/>
        </p:nvSpPr>
        <p:spPr>
          <a:xfrm>
            <a:off x="3640667" y="3295707"/>
            <a:ext cx="592667" cy="643467"/>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194" name="Picture 2" descr="Image result for D 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685" y="2465105"/>
            <a:ext cx="2680545" cy="252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972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16845"/>
            <a:ext cx="10515600" cy="475134"/>
          </a:xfrm>
        </p:spPr>
        <p:txBody>
          <a:bodyPr>
            <a:normAutofit fontScale="90000"/>
          </a:bodyPr>
          <a:lstStyle/>
          <a:p>
            <a:r>
              <a:rPr lang="en-US" b="1" dirty="0" smtClean="0">
                <a:solidFill>
                  <a:srgbClr val="C00000"/>
                </a:solidFill>
              </a:rPr>
              <a:t>Reminder:</a:t>
            </a:r>
            <a:endParaRPr lang="en-US" b="1" dirty="0">
              <a:solidFill>
                <a:srgbClr val="C00000"/>
              </a:solidFill>
            </a:endParaRPr>
          </a:p>
        </p:txBody>
      </p:sp>
      <p:pic>
        <p:nvPicPr>
          <p:cNvPr id="4" name="Content Placeholder 3"/>
          <p:cNvPicPr>
            <a:picLocks noGrp="1" noChangeAspect="1"/>
          </p:cNvPicPr>
          <p:nvPr>
            <p:ph idx="1"/>
          </p:nvPr>
        </p:nvPicPr>
        <p:blipFill rotWithShape="1">
          <a:blip r:embed="rId2"/>
          <a:srcRect l="28643" t="27619" r="3025" b="10191"/>
          <a:stretch/>
        </p:blipFill>
        <p:spPr>
          <a:xfrm>
            <a:off x="393695" y="691979"/>
            <a:ext cx="11404609" cy="6487297"/>
          </a:xfrm>
          <a:prstGeom prst="rect">
            <a:avLst/>
          </a:prstGeom>
        </p:spPr>
      </p:pic>
    </p:spTree>
    <p:extLst>
      <p:ext uri="{BB962C8B-B14F-4D97-AF65-F5344CB8AC3E}">
        <p14:creationId xmlns:p14="http://schemas.microsoft.com/office/powerpoint/2010/main" val="1614583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7842"/>
            <a:ext cx="10515600" cy="1325563"/>
          </a:xfrm>
        </p:spPr>
        <p:txBody>
          <a:bodyPr/>
          <a:lstStyle/>
          <a:p>
            <a:r>
              <a:rPr lang="en-US" b="1" dirty="0" smtClean="0"/>
              <a:t>Class 15: MS Word – Basic Training</a:t>
            </a:r>
            <a:endParaRPr lang="en-US" b="1" dirty="0"/>
          </a:p>
        </p:txBody>
      </p:sp>
      <p:sp>
        <p:nvSpPr>
          <p:cNvPr id="4" name="Rectangle 3"/>
          <p:cNvSpPr/>
          <p:nvPr/>
        </p:nvSpPr>
        <p:spPr>
          <a:xfrm>
            <a:off x="121920" y="720691"/>
            <a:ext cx="10884569" cy="2308324"/>
          </a:xfrm>
          <a:prstGeom prst="rect">
            <a:avLst/>
          </a:prstGeom>
        </p:spPr>
        <p:txBody>
          <a:bodyPr wrap="square">
            <a:spAutoFit/>
          </a:bodyPr>
          <a:lstStyle/>
          <a:p>
            <a:pPr marL="285750" indent="-285750">
              <a:buFont typeface="Arial" panose="020B0604020202020204" pitchFamily="34" charset="0"/>
              <a:buChar char="•"/>
            </a:pPr>
            <a:r>
              <a:rPr lang="en-US" sz="2400" dirty="0" smtClean="0"/>
              <a:t>Students </a:t>
            </a:r>
            <a:r>
              <a:rPr lang="en-US" sz="2400" dirty="0"/>
              <a:t>will watch </a:t>
            </a:r>
            <a:r>
              <a:rPr lang="en-US" sz="2400" b="1" u="sng" dirty="0"/>
              <a:t>SIX short videos</a:t>
            </a:r>
            <a:r>
              <a:rPr lang="en-US" sz="2400" dirty="0"/>
              <a:t> to become more familiar of Use of Microsoft Word and its tools, functions and </a:t>
            </a:r>
            <a:r>
              <a:rPr lang="en-US" sz="2400" dirty="0" smtClean="0"/>
              <a:t>features.</a:t>
            </a:r>
          </a:p>
          <a:p>
            <a:pPr marL="285750" indent="-285750">
              <a:buFont typeface="Arial" panose="020B0604020202020204" pitchFamily="34" charset="0"/>
              <a:buChar char="•"/>
            </a:pPr>
            <a:r>
              <a:rPr lang="en-US" sz="2400" dirty="0" smtClean="0"/>
              <a:t>Students </a:t>
            </a:r>
            <a:r>
              <a:rPr lang="en-US" sz="2400" dirty="0"/>
              <a:t>will gather ONE FACT per video and record them on the </a:t>
            </a:r>
            <a:r>
              <a:rPr lang="en-US" sz="2400" dirty="0" smtClean="0"/>
              <a:t>worksheet.</a:t>
            </a:r>
          </a:p>
          <a:p>
            <a:pPr marL="285750" indent="-285750">
              <a:buFont typeface="Arial" panose="020B0604020202020204" pitchFamily="34" charset="0"/>
              <a:buChar char="•"/>
            </a:pPr>
            <a:r>
              <a:rPr lang="en-US" sz="2400" dirty="0" smtClean="0"/>
              <a:t>Students </a:t>
            </a:r>
            <a:r>
              <a:rPr lang="en-US" sz="2400" dirty="0"/>
              <a:t>will save the worksheet to their Word Folder in their </a:t>
            </a:r>
            <a:r>
              <a:rPr lang="en-US" sz="2400" dirty="0" smtClean="0"/>
              <a:t>Comp Apps </a:t>
            </a:r>
            <a:r>
              <a:rPr lang="en-US" sz="2400" dirty="0"/>
              <a:t>Folder on the H:/ Drive (networked drive</a:t>
            </a:r>
            <a:r>
              <a:rPr lang="en-US" sz="2400" dirty="0" smtClean="0"/>
              <a:t>).</a:t>
            </a:r>
          </a:p>
          <a:p>
            <a:pPr marL="285750" indent="-285750">
              <a:buFont typeface="Arial" panose="020B0604020202020204" pitchFamily="34" charset="0"/>
              <a:buChar char="•"/>
            </a:pPr>
            <a:r>
              <a:rPr lang="en-US" sz="2400" dirty="0" smtClean="0"/>
              <a:t>Students </a:t>
            </a:r>
            <a:r>
              <a:rPr lang="en-US" sz="2400" dirty="0"/>
              <a:t>will follow steps A - D </a:t>
            </a:r>
            <a:r>
              <a:rPr lang="en-US" sz="2400" dirty="0" smtClean="0"/>
              <a:t>on the webpage to </a:t>
            </a:r>
            <a:r>
              <a:rPr lang="en-US" sz="2400" dirty="0"/>
              <a:t>complete this assignment</a:t>
            </a:r>
            <a:r>
              <a:rPr lang="en-US" sz="2400" dirty="0" smtClean="0"/>
              <a:t>.</a:t>
            </a:r>
            <a:endParaRPr lang="en-US" sz="2400" b="0" i="0" dirty="0">
              <a:solidFill>
                <a:srgbClr val="4475BF"/>
              </a:solidFill>
              <a:effectLst/>
              <a:latin typeface="PT Sans Narrow"/>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7805"/>
          <a:stretch/>
        </p:blipFill>
        <p:spPr>
          <a:xfrm>
            <a:off x="5927828" y="3983122"/>
            <a:ext cx="6264172" cy="3134162"/>
          </a:xfrm>
          <a:prstGeom prst="rect">
            <a:avLst/>
          </a:prstGeom>
        </p:spPr>
      </p:pic>
      <p:sp>
        <p:nvSpPr>
          <p:cNvPr id="5" name="Rectangle 4"/>
          <p:cNvSpPr/>
          <p:nvPr/>
        </p:nvSpPr>
        <p:spPr>
          <a:xfrm>
            <a:off x="121920" y="3029015"/>
            <a:ext cx="8732520" cy="954107"/>
          </a:xfrm>
          <a:prstGeom prst="rect">
            <a:avLst/>
          </a:prstGeom>
        </p:spPr>
        <p:txBody>
          <a:bodyPr wrap="square">
            <a:spAutoFit/>
          </a:bodyPr>
          <a:lstStyle/>
          <a:p>
            <a:r>
              <a:rPr lang="en-US" sz="2800" dirty="0" smtClean="0">
                <a:latin typeface="Lato Bold" panose="020F0802020204030203" pitchFamily="34" charset="0"/>
              </a:rPr>
              <a:t>Videos 1 – 3 : Write and Edit Using MS Word</a:t>
            </a:r>
          </a:p>
          <a:p>
            <a:r>
              <a:rPr lang="en-US" sz="2800" dirty="0" smtClean="0">
                <a:latin typeface="Lato Bold" panose="020F0802020204030203" pitchFamily="34" charset="0"/>
              </a:rPr>
              <a:t>Videos 4 -6:  Formatting Text in MS Word</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269" y="4145279"/>
            <a:ext cx="2813211" cy="2112645"/>
          </a:xfrm>
          <a:prstGeom prst="rect">
            <a:avLst/>
          </a:prstGeom>
        </p:spPr>
      </p:pic>
    </p:spTree>
    <p:extLst>
      <p:ext uri="{BB962C8B-B14F-4D97-AF65-F5344CB8AC3E}">
        <p14:creationId xmlns:p14="http://schemas.microsoft.com/office/powerpoint/2010/main" val="1148231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13/14: Introduction to MS Word</a:t>
            </a:r>
            <a:endParaRPr lang="en-US" dirty="0"/>
          </a:p>
        </p:txBody>
      </p:sp>
      <p:sp>
        <p:nvSpPr>
          <p:cNvPr id="4" name="Rectangle 3"/>
          <p:cNvSpPr/>
          <p:nvPr/>
        </p:nvSpPr>
        <p:spPr>
          <a:xfrm>
            <a:off x="749967" y="1504545"/>
            <a:ext cx="10884569" cy="2031325"/>
          </a:xfrm>
          <a:prstGeom prst="rect">
            <a:avLst/>
          </a:prstGeom>
        </p:spPr>
        <p:txBody>
          <a:bodyPr wrap="square">
            <a:spAutoFit/>
          </a:bodyPr>
          <a:lstStyle/>
          <a:p>
            <a:r>
              <a:rPr lang="en-US" dirty="0">
                <a:solidFill>
                  <a:srgbClr val="4475BF"/>
                </a:solidFill>
                <a:latin typeface="PT Sans Narrow"/>
              </a:rPr>
              <a:t>Students will watch THREE videos to become more familiar of Microsoft Word and its use in the classroom and workplace as well as via a mobile device.</a:t>
            </a:r>
            <a:br>
              <a:rPr lang="en-US" dirty="0">
                <a:solidFill>
                  <a:srgbClr val="4475BF"/>
                </a:solidFill>
                <a:latin typeface="PT Sans Narrow"/>
              </a:rPr>
            </a:br>
            <a:r>
              <a:rPr lang="en-US" dirty="0">
                <a:solidFill>
                  <a:srgbClr val="4475BF"/>
                </a:solidFill>
                <a:latin typeface="PT Sans Narrow"/>
              </a:rPr>
              <a:t/>
            </a:r>
            <a:br>
              <a:rPr lang="en-US" dirty="0">
                <a:solidFill>
                  <a:srgbClr val="4475BF"/>
                </a:solidFill>
                <a:latin typeface="PT Sans Narrow"/>
              </a:rPr>
            </a:br>
            <a:r>
              <a:rPr lang="en-US" dirty="0">
                <a:solidFill>
                  <a:srgbClr val="4475BF"/>
                </a:solidFill>
                <a:latin typeface="PT Sans Narrow"/>
              </a:rPr>
              <a:t>Students will gather THREE FACTS  for the videos and record them on the worksheet and save it to the Word Folder in their </a:t>
            </a:r>
            <a:r>
              <a:rPr lang="en-US" dirty="0" smtClean="0">
                <a:solidFill>
                  <a:srgbClr val="4475BF"/>
                </a:solidFill>
                <a:latin typeface="PT Sans Narrow"/>
              </a:rPr>
              <a:t>Comp Apps </a:t>
            </a:r>
            <a:r>
              <a:rPr lang="en-US" dirty="0">
                <a:solidFill>
                  <a:srgbClr val="4475BF"/>
                </a:solidFill>
                <a:latin typeface="PT Sans Narrow"/>
              </a:rPr>
              <a:t>Folder.</a:t>
            </a:r>
            <a:br>
              <a:rPr lang="en-US" dirty="0">
                <a:solidFill>
                  <a:srgbClr val="4475BF"/>
                </a:solidFill>
                <a:latin typeface="PT Sans Narrow"/>
              </a:rPr>
            </a:br>
            <a:r>
              <a:rPr lang="en-US" dirty="0">
                <a:solidFill>
                  <a:srgbClr val="4475BF"/>
                </a:solidFill>
                <a:latin typeface="PT Sans Narrow"/>
              </a:rPr>
              <a:t/>
            </a:r>
            <a:br>
              <a:rPr lang="en-US" dirty="0">
                <a:solidFill>
                  <a:srgbClr val="4475BF"/>
                </a:solidFill>
                <a:latin typeface="PT Sans Narrow"/>
              </a:rPr>
            </a:br>
            <a:r>
              <a:rPr lang="en-US" dirty="0">
                <a:solidFill>
                  <a:srgbClr val="4475BF"/>
                </a:solidFill>
                <a:latin typeface="PT Sans Narrow"/>
              </a:rPr>
              <a:t>Student should follow steps 1-3 </a:t>
            </a:r>
            <a:r>
              <a:rPr lang="en-US" dirty="0" smtClean="0">
                <a:solidFill>
                  <a:srgbClr val="4475BF"/>
                </a:solidFill>
                <a:latin typeface="PT Sans Narrow"/>
              </a:rPr>
              <a:t>on the teacher’s web page for Class 13, to </a:t>
            </a:r>
            <a:r>
              <a:rPr lang="en-US" dirty="0">
                <a:solidFill>
                  <a:srgbClr val="4475BF"/>
                </a:solidFill>
                <a:latin typeface="PT Sans Narrow"/>
              </a:rPr>
              <a:t>complete this assignment.</a:t>
            </a:r>
            <a:endParaRPr lang="en-US" b="0" i="0" dirty="0">
              <a:solidFill>
                <a:srgbClr val="4475BF"/>
              </a:solidFill>
              <a:effectLst/>
              <a:latin typeface="PT Sans Narrow"/>
            </a:endParaRPr>
          </a:p>
        </p:txBody>
      </p:sp>
      <p:sp>
        <p:nvSpPr>
          <p:cNvPr id="5" name="Rectangle 4"/>
          <p:cNvSpPr/>
          <p:nvPr/>
        </p:nvSpPr>
        <p:spPr>
          <a:xfrm>
            <a:off x="749967" y="3689503"/>
            <a:ext cx="4291046" cy="1477328"/>
          </a:xfrm>
          <a:prstGeom prst="rect">
            <a:avLst/>
          </a:prstGeom>
        </p:spPr>
        <p:txBody>
          <a:bodyPr wrap="none">
            <a:spAutoFit/>
          </a:bodyPr>
          <a:lstStyle/>
          <a:p>
            <a:r>
              <a:rPr lang="en-US" dirty="0">
                <a:latin typeface="Lato Bold" panose="020F0802020204030203" pitchFamily="34" charset="0"/>
              </a:rPr>
              <a:t>Video 1 What is Word</a:t>
            </a:r>
            <a:r>
              <a:rPr lang="en-US" dirty="0" smtClean="0">
                <a:latin typeface="Lato Bold" panose="020F0802020204030203" pitchFamily="34" charset="0"/>
              </a:rPr>
              <a:t>?</a:t>
            </a:r>
          </a:p>
          <a:p>
            <a:endParaRPr lang="en-US" dirty="0">
              <a:latin typeface="Lato Bold" panose="020F0802020204030203" pitchFamily="34" charset="0"/>
            </a:endParaRPr>
          </a:p>
          <a:p>
            <a:r>
              <a:rPr lang="en-US" dirty="0" smtClean="0">
                <a:latin typeface="Lato Bold" panose="020F0802020204030203" pitchFamily="34" charset="0"/>
              </a:rPr>
              <a:t>Video 2  Using Word on a Mobile Device</a:t>
            </a:r>
          </a:p>
          <a:p>
            <a:endParaRPr lang="en-US" dirty="0">
              <a:latin typeface="Lato Bold" panose="020F0802020204030203" pitchFamily="34" charset="0"/>
            </a:endParaRPr>
          </a:p>
          <a:p>
            <a:r>
              <a:rPr lang="en-US" dirty="0" smtClean="0">
                <a:latin typeface="Lato Bold" panose="020F0802020204030203" pitchFamily="34" charset="0"/>
              </a:rPr>
              <a:t>Video 3  Creating a Document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0273" y="3809699"/>
            <a:ext cx="2714263" cy="2714263"/>
          </a:xfrm>
          <a:prstGeom prst="rect">
            <a:avLst/>
          </a:prstGeom>
        </p:spPr>
      </p:pic>
    </p:spTree>
    <p:extLst>
      <p:ext uri="{BB962C8B-B14F-4D97-AF65-F5344CB8AC3E}">
        <p14:creationId xmlns:p14="http://schemas.microsoft.com/office/powerpoint/2010/main" val="1794934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7746"/>
            <a:ext cx="12192000" cy="922460"/>
          </a:xfrm>
        </p:spPr>
        <p:txBody>
          <a:bodyPr>
            <a:normAutofit/>
          </a:bodyPr>
          <a:lstStyle/>
          <a:p>
            <a:r>
              <a:rPr lang="en-US" sz="2800" dirty="0" smtClean="0"/>
              <a:t>Class 13/14 – </a:t>
            </a:r>
            <a:r>
              <a:rPr lang="en-US" sz="2800" smtClean="0"/>
              <a:t>A review…</a:t>
            </a:r>
            <a:endParaRPr lang="en-US" sz="2800" b="1" dirty="0">
              <a:solidFill>
                <a:srgbClr val="C00000"/>
              </a:solidFill>
            </a:endParaRPr>
          </a:p>
        </p:txBody>
      </p:sp>
      <p:pic>
        <p:nvPicPr>
          <p:cNvPr id="5" name="Picture 4"/>
          <p:cNvPicPr>
            <a:picLocks noChangeAspect="1"/>
          </p:cNvPicPr>
          <p:nvPr/>
        </p:nvPicPr>
        <p:blipFill>
          <a:blip r:embed="rId2"/>
          <a:stretch>
            <a:fillRect/>
          </a:stretch>
        </p:blipFill>
        <p:spPr>
          <a:xfrm>
            <a:off x="1879599" y="1479549"/>
            <a:ext cx="8195733" cy="5122333"/>
          </a:xfrm>
          <a:prstGeom prst="rect">
            <a:avLst/>
          </a:prstGeom>
        </p:spPr>
      </p:pic>
      <p:sp>
        <p:nvSpPr>
          <p:cNvPr id="6" name="Notched Right Arrow 5"/>
          <p:cNvSpPr/>
          <p:nvPr/>
        </p:nvSpPr>
        <p:spPr>
          <a:xfrm>
            <a:off x="220133" y="3064933"/>
            <a:ext cx="3200400" cy="2455334"/>
          </a:xfrm>
          <a:prstGeom prst="notchedRightArrow">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Word Processor</a:t>
            </a:r>
            <a:endParaRPr lang="en-US" dirty="0"/>
          </a:p>
        </p:txBody>
      </p:sp>
      <p:sp>
        <p:nvSpPr>
          <p:cNvPr id="7" name="Left Arrow 6"/>
          <p:cNvSpPr/>
          <p:nvPr/>
        </p:nvSpPr>
        <p:spPr>
          <a:xfrm>
            <a:off x="8966198" y="4419600"/>
            <a:ext cx="2861733" cy="18626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Webpage for Research</a:t>
            </a:r>
            <a:endParaRPr lang="en-US" dirty="0"/>
          </a:p>
        </p:txBody>
      </p:sp>
      <p:sp>
        <p:nvSpPr>
          <p:cNvPr id="8" name="Title 1"/>
          <p:cNvSpPr txBox="1">
            <a:spLocks/>
          </p:cNvSpPr>
          <p:nvPr/>
        </p:nvSpPr>
        <p:spPr>
          <a:xfrm>
            <a:off x="152400" y="236939"/>
            <a:ext cx="12192000" cy="92246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smtClean="0"/>
              <a:t>Split Screen View: </a:t>
            </a:r>
            <a:r>
              <a:rPr lang="en-US" sz="4000" b="1" smtClean="0">
                <a:solidFill>
                  <a:srgbClr val="C00000"/>
                </a:solidFill>
              </a:rPr>
              <a:t>What are the advantages?</a:t>
            </a:r>
            <a:endParaRPr lang="en-US" sz="7200" b="1" dirty="0">
              <a:solidFill>
                <a:srgbClr val="C00000"/>
              </a:solidFill>
            </a:endParaRPr>
          </a:p>
        </p:txBody>
      </p:sp>
    </p:spTree>
    <p:extLst>
      <p:ext uri="{BB962C8B-B14F-4D97-AF65-F5344CB8AC3E}">
        <p14:creationId xmlns:p14="http://schemas.microsoft.com/office/powerpoint/2010/main" val="2727918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ell phone&#10;&#10;Description generated with very high confidence">
            <a:extLst>
              <a:ext uri="{FF2B5EF4-FFF2-40B4-BE49-F238E27FC236}">
                <a16:creationId xmlns:a16="http://schemas.microsoft.com/office/drawing/2014/main" xmlns="" id="{483D4010-A639-4ED1-A84F-5D98CA8EC82E}"/>
              </a:ext>
            </a:extLst>
          </p:cNvPr>
          <p:cNvPicPr>
            <a:picLocks noChangeAspect="1"/>
          </p:cNvPicPr>
          <p:nvPr/>
        </p:nvPicPr>
        <p:blipFill rotWithShape="1">
          <a:blip r:embed="rId2">
            <a:extLst>
              <a:ext uri="{28A0092B-C50C-407E-A947-70E740481C1C}">
                <a14:useLocalDpi xmlns:a14="http://schemas.microsoft.com/office/drawing/2010/main" val="0"/>
              </a:ext>
            </a:extLst>
          </a:blip>
          <a:srcRect t="16476" b="9236"/>
          <a:stretch/>
        </p:blipFill>
        <p:spPr>
          <a:xfrm>
            <a:off x="7491311" y="1772078"/>
            <a:ext cx="5296639" cy="4451381"/>
          </a:xfrm>
          <a:prstGeom prst="rect">
            <a:avLst/>
          </a:prstGeom>
        </p:spPr>
      </p:pic>
      <p:sp>
        <p:nvSpPr>
          <p:cNvPr id="3" name="Content Placeholder 2"/>
          <p:cNvSpPr>
            <a:spLocks noGrp="1"/>
          </p:cNvSpPr>
          <p:nvPr>
            <p:ph idx="1"/>
          </p:nvPr>
        </p:nvSpPr>
        <p:spPr>
          <a:xfrm>
            <a:off x="0" y="0"/>
            <a:ext cx="12191999" cy="866274"/>
          </a:xfrm>
        </p:spPr>
        <p:txBody>
          <a:bodyPr>
            <a:noAutofit/>
          </a:bodyPr>
          <a:lstStyle/>
          <a:p>
            <a:pPr marL="0" indent="0">
              <a:buNone/>
            </a:pPr>
            <a:r>
              <a:rPr lang="en-US" sz="5000" b="1" u="sng" dirty="0"/>
              <a:t>Class 12:</a:t>
            </a:r>
            <a:r>
              <a:rPr lang="en-US" sz="5000" b="1" dirty="0"/>
              <a:t> </a:t>
            </a:r>
            <a:r>
              <a:rPr lang="en-US" sz="5000" b="1" u="sng" dirty="0"/>
              <a:t>Creating Test File for Drag &amp; Drop</a:t>
            </a:r>
          </a:p>
        </p:txBody>
      </p:sp>
      <p:sp>
        <p:nvSpPr>
          <p:cNvPr id="7" name="TextBox 6"/>
          <p:cNvSpPr txBox="1"/>
          <p:nvPr/>
        </p:nvSpPr>
        <p:spPr>
          <a:xfrm>
            <a:off x="1655447" y="5449295"/>
            <a:ext cx="4051036" cy="1384995"/>
          </a:xfrm>
          <a:prstGeom prst="rect">
            <a:avLst/>
          </a:prstGeom>
          <a:solidFill>
            <a:schemeClr val="accent1">
              <a:lumMod val="40000"/>
              <a:lumOff val="60000"/>
            </a:schemeClr>
          </a:solidFill>
          <a:ln>
            <a:solidFill>
              <a:srgbClr val="0066FF"/>
            </a:solidFill>
          </a:ln>
        </p:spPr>
        <p:txBody>
          <a:bodyPr wrap="square" rtlCol="0">
            <a:spAutoFit/>
          </a:bodyPr>
          <a:lstStyle/>
          <a:p>
            <a:pPr algn="ctr"/>
            <a:r>
              <a:rPr lang="en-US" sz="2800" b="1" dirty="0"/>
              <a:t>Phones are away, out of YOUR REACH and MY SIGHT! Not Charging!</a:t>
            </a:r>
          </a:p>
        </p:txBody>
      </p:sp>
      <p:sp>
        <p:nvSpPr>
          <p:cNvPr id="10" name="Title 9">
            <a:extLst>
              <a:ext uri="{FF2B5EF4-FFF2-40B4-BE49-F238E27FC236}">
                <a16:creationId xmlns:a16="http://schemas.microsoft.com/office/drawing/2014/main" xmlns="" id="{CD2CAC86-2EAA-4FCC-87DD-BA8F255DC28D}"/>
              </a:ext>
            </a:extLst>
          </p:cNvPr>
          <p:cNvSpPr>
            <a:spLocks noGrp="1"/>
          </p:cNvSpPr>
          <p:nvPr>
            <p:ph type="title"/>
          </p:nvPr>
        </p:nvSpPr>
        <p:spPr>
          <a:xfrm>
            <a:off x="0" y="1707101"/>
            <a:ext cx="12192000" cy="3742194"/>
          </a:xfrm>
        </p:spPr>
        <p:txBody>
          <a:bodyPr>
            <a:noAutofit/>
          </a:bodyPr>
          <a:lstStyle/>
          <a:p>
            <a:r>
              <a:rPr lang="en-US" b="1" u="sng" dirty="0">
                <a:latin typeface="Arial Black" panose="020B0A04020102020204" pitchFamily="34" charset="0"/>
              </a:rPr>
              <a:t>How?</a:t>
            </a:r>
            <a:r>
              <a:rPr lang="en-US" b="1" u="sng" dirty="0"/>
              <a:t/>
            </a:r>
            <a:br>
              <a:rPr lang="en-US" b="1" u="sng" dirty="0"/>
            </a:br>
            <a:r>
              <a:rPr lang="en-US" sz="2800" dirty="0"/>
              <a:t>1. Open your </a:t>
            </a:r>
            <a:r>
              <a:rPr lang="en-US" sz="2800" dirty="0" err="1"/>
              <a:t>CompApps</a:t>
            </a:r>
            <a:r>
              <a:rPr lang="en-US" sz="2800" dirty="0"/>
              <a:t> Folder</a:t>
            </a:r>
            <a:br>
              <a:rPr lang="en-US" sz="2800" dirty="0"/>
            </a:br>
            <a:r>
              <a:rPr lang="en-US" sz="2800" dirty="0"/>
              <a:t>2. Right Click in a white open are inside the folder.</a:t>
            </a:r>
            <a:br>
              <a:rPr lang="en-US" sz="2800" dirty="0"/>
            </a:br>
            <a:r>
              <a:rPr lang="en-US" sz="2800" dirty="0"/>
              <a:t>3. In the drop down menu select </a:t>
            </a:r>
            <a:r>
              <a:rPr lang="en-US" sz="2800" b="1" u="sng" dirty="0"/>
              <a:t>(2.) New </a:t>
            </a:r>
            <a:r>
              <a:rPr lang="en-US" sz="2000" dirty="0"/>
              <a:t>(see image)</a:t>
            </a:r>
            <a:r>
              <a:rPr lang="en-US" sz="2800" dirty="0"/>
              <a:t/>
            </a:r>
            <a:br>
              <a:rPr lang="en-US" sz="2800" dirty="0"/>
            </a:br>
            <a:r>
              <a:rPr lang="en-US" sz="2800" dirty="0"/>
              <a:t>4. In the cascading menu, select </a:t>
            </a:r>
            <a:r>
              <a:rPr lang="en-US" sz="2800" b="1" dirty="0"/>
              <a:t>(3.) Microsoft Word</a:t>
            </a:r>
            <a:br>
              <a:rPr lang="en-US" sz="2800" b="1" dirty="0"/>
            </a:br>
            <a:r>
              <a:rPr lang="en-US" sz="2800" dirty="0"/>
              <a:t>5. A New Microsoft Word Document should appear.</a:t>
            </a:r>
            <a:br>
              <a:rPr lang="en-US" sz="2800" dirty="0"/>
            </a:br>
            <a:r>
              <a:rPr lang="en-US" sz="2800" dirty="0"/>
              <a:t>6. Re-Name this File as TEST.</a:t>
            </a:r>
            <a:br>
              <a:rPr lang="en-US" sz="2800" dirty="0"/>
            </a:br>
            <a:r>
              <a:rPr lang="en-US" sz="2800" dirty="0"/>
              <a:t>7. Don’t know how to perform a RENAME function? ASK!!</a:t>
            </a:r>
            <a:br>
              <a:rPr lang="en-US" sz="2800" dirty="0"/>
            </a:br>
            <a:r>
              <a:rPr lang="en-US" sz="2800" dirty="0"/>
              <a:t>8. Done? Wait Quietly for the next part of this lesson.</a:t>
            </a:r>
            <a:endParaRPr lang="en-US" sz="2800" u="sng" dirty="0"/>
          </a:p>
        </p:txBody>
      </p:sp>
      <p:sp>
        <p:nvSpPr>
          <p:cNvPr id="13" name="Rectangle 12">
            <a:extLst>
              <a:ext uri="{FF2B5EF4-FFF2-40B4-BE49-F238E27FC236}">
                <a16:creationId xmlns:a16="http://schemas.microsoft.com/office/drawing/2014/main" xmlns="" id="{13DD9AE3-2B36-44AE-AF4D-59D3D8FBFB96}"/>
              </a:ext>
            </a:extLst>
          </p:cNvPr>
          <p:cNvSpPr/>
          <p:nvPr/>
        </p:nvSpPr>
        <p:spPr>
          <a:xfrm>
            <a:off x="-1" y="383662"/>
            <a:ext cx="12191999" cy="1446550"/>
          </a:xfrm>
          <a:prstGeom prst="rect">
            <a:avLst/>
          </a:prstGeom>
        </p:spPr>
        <p:txBody>
          <a:bodyPr wrap="square">
            <a:spAutoFit/>
          </a:bodyPr>
          <a:lstStyle/>
          <a:p>
            <a:endParaRPr lang="en-US" sz="2000" dirty="0" smtClean="0"/>
          </a:p>
          <a:p>
            <a:r>
              <a:rPr lang="en-US" sz="2800" b="1" dirty="0" smtClean="0"/>
              <a:t>Part 1:</a:t>
            </a:r>
          </a:p>
          <a:p>
            <a:r>
              <a:rPr lang="en-US" sz="2000" dirty="0" smtClean="0"/>
              <a:t>Open </a:t>
            </a:r>
            <a:r>
              <a:rPr lang="en-US" sz="2000" dirty="0"/>
              <a:t>your H:/ Drive </a:t>
            </a:r>
            <a:r>
              <a:rPr lang="en-US" sz="2000" dirty="0" err="1"/>
              <a:t>CompApps</a:t>
            </a:r>
            <a:r>
              <a:rPr lang="en-US" sz="2000" dirty="0"/>
              <a:t> Folder</a:t>
            </a:r>
            <a:br>
              <a:rPr lang="en-US" sz="2000" dirty="0"/>
            </a:br>
            <a:r>
              <a:rPr lang="en-US" sz="2000" dirty="0"/>
              <a:t>In this folder you will create a MS Word File named Test by following the next few steps.</a:t>
            </a:r>
          </a:p>
        </p:txBody>
      </p:sp>
    </p:spTree>
    <p:extLst>
      <p:ext uri="{BB962C8B-B14F-4D97-AF65-F5344CB8AC3E}">
        <p14:creationId xmlns:p14="http://schemas.microsoft.com/office/powerpoint/2010/main" val="3309527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866274"/>
          </a:xfrm>
        </p:spPr>
        <p:txBody>
          <a:bodyPr>
            <a:noAutofit/>
          </a:bodyPr>
          <a:lstStyle/>
          <a:p>
            <a:pPr marL="0" indent="0">
              <a:buNone/>
            </a:pPr>
            <a:r>
              <a:rPr lang="en-US" sz="5000" b="1" u="sng" dirty="0"/>
              <a:t>Class 12:</a:t>
            </a:r>
            <a:r>
              <a:rPr lang="en-US" sz="5000" b="1" dirty="0"/>
              <a:t> </a:t>
            </a:r>
            <a:r>
              <a:rPr lang="en-US" sz="5000" b="1" u="sng" dirty="0"/>
              <a:t>Drag &amp; Drop Test File to One Drive</a:t>
            </a:r>
          </a:p>
        </p:txBody>
      </p:sp>
      <p:sp>
        <p:nvSpPr>
          <p:cNvPr id="10" name="Title 9">
            <a:extLst>
              <a:ext uri="{FF2B5EF4-FFF2-40B4-BE49-F238E27FC236}">
                <a16:creationId xmlns:a16="http://schemas.microsoft.com/office/drawing/2014/main" xmlns="" id="{CD2CAC86-2EAA-4FCC-87DD-BA8F255DC28D}"/>
              </a:ext>
            </a:extLst>
          </p:cNvPr>
          <p:cNvSpPr>
            <a:spLocks noGrp="1"/>
          </p:cNvSpPr>
          <p:nvPr>
            <p:ph type="title"/>
          </p:nvPr>
        </p:nvSpPr>
        <p:spPr>
          <a:xfrm>
            <a:off x="-9106" y="2712105"/>
            <a:ext cx="6396653" cy="3789279"/>
          </a:xfrm>
        </p:spPr>
        <p:txBody>
          <a:bodyPr>
            <a:noAutofit/>
          </a:bodyPr>
          <a:lstStyle/>
          <a:p>
            <a:r>
              <a:rPr lang="en-US" b="1" u="sng" dirty="0">
                <a:latin typeface="Arial Black" panose="020B0A04020102020204" pitchFamily="34" charset="0"/>
              </a:rPr>
              <a:t>How?</a:t>
            </a:r>
            <a:r>
              <a:rPr lang="en-US" b="1" u="sng" dirty="0"/>
              <a:t/>
            </a:r>
            <a:br>
              <a:rPr lang="en-US" b="1" u="sng" dirty="0"/>
            </a:br>
            <a:r>
              <a:rPr lang="en-US" sz="2800" dirty="0"/>
              <a:t>1. Log in to School Email.</a:t>
            </a:r>
            <a:br>
              <a:rPr lang="en-US" sz="2800" dirty="0"/>
            </a:br>
            <a:r>
              <a:rPr lang="en-US" sz="2800" dirty="0"/>
              <a:t>2. Click the APP Icon for One Drive </a:t>
            </a:r>
            <a:br>
              <a:rPr lang="en-US" sz="2800" dirty="0"/>
            </a:br>
            <a:r>
              <a:rPr lang="en-US" sz="2800" dirty="0"/>
              <a:t>3. Click the NEW Button </a:t>
            </a:r>
            <a:r>
              <a:rPr lang="en-US" sz="2800" b="1" dirty="0">
                <a:solidFill>
                  <a:srgbClr val="FF0000"/>
                </a:solidFill>
              </a:rPr>
              <a:t>(See A)</a:t>
            </a:r>
            <a:r>
              <a:rPr lang="en-US" sz="2800" dirty="0"/>
              <a:t/>
            </a:r>
            <a:br>
              <a:rPr lang="en-US" sz="2800" dirty="0"/>
            </a:br>
            <a:r>
              <a:rPr lang="en-US" sz="2800" dirty="0"/>
              <a:t>4. </a:t>
            </a:r>
            <a:r>
              <a:rPr lang="en-US" sz="2800" dirty="0" smtClean="0"/>
              <a:t>Then </a:t>
            </a:r>
            <a:r>
              <a:rPr lang="en-US" sz="2800" dirty="0"/>
              <a:t>click Word Document </a:t>
            </a:r>
            <a:r>
              <a:rPr lang="en-US" sz="2800" b="1" dirty="0">
                <a:solidFill>
                  <a:srgbClr val="FF0000"/>
                </a:solidFill>
              </a:rPr>
              <a:t>(See B) </a:t>
            </a:r>
            <a:br>
              <a:rPr lang="en-US" sz="2800" b="1" dirty="0">
                <a:solidFill>
                  <a:srgbClr val="FF0000"/>
                </a:solidFill>
              </a:rPr>
            </a:br>
            <a:r>
              <a:rPr lang="en-US" sz="2800" dirty="0"/>
              <a:t>5.</a:t>
            </a:r>
            <a:r>
              <a:rPr lang="en-US" sz="2800" b="1" dirty="0">
                <a:solidFill>
                  <a:srgbClr val="FF0000"/>
                </a:solidFill>
              </a:rPr>
              <a:t> </a:t>
            </a:r>
            <a:r>
              <a:rPr lang="en-US" sz="2800" dirty="0"/>
              <a:t>Rename this file TEST</a:t>
            </a:r>
            <a:r>
              <a:rPr lang="en-US" sz="2800" dirty="0" smtClean="0"/>
              <a:t>.</a:t>
            </a:r>
            <a:br>
              <a:rPr lang="en-US" sz="2800" dirty="0" smtClean="0"/>
            </a:br>
            <a:r>
              <a:rPr lang="en-US" sz="2800" dirty="0" smtClean="0"/>
              <a:t>6. Click NEW again </a:t>
            </a:r>
            <a:r>
              <a:rPr lang="en-US" sz="2800" b="1" dirty="0">
                <a:solidFill>
                  <a:srgbClr val="FF0000"/>
                </a:solidFill>
              </a:rPr>
              <a:t>(See A)</a:t>
            </a:r>
            <a:r>
              <a:rPr lang="en-US" sz="2800" dirty="0"/>
              <a:t/>
            </a:r>
            <a:br>
              <a:rPr lang="en-US" sz="2800" dirty="0"/>
            </a:br>
            <a:r>
              <a:rPr lang="en-US" sz="2800" dirty="0" smtClean="0"/>
              <a:t>7. Click Folder &amp; Folder name is </a:t>
            </a:r>
            <a:r>
              <a:rPr lang="en-US" sz="2800" dirty="0" err="1" smtClean="0"/>
              <a:t>CompApps</a:t>
            </a:r>
            <a:r>
              <a:rPr lang="en-US" sz="2800" dirty="0" smtClean="0"/>
              <a:t>.</a:t>
            </a:r>
            <a:br>
              <a:rPr lang="en-US" sz="2800" dirty="0" smtClean="0"/>
            </a:br>
            <a:r>
              <a:rPr lang="en-US" sz="2800" dirty="0" smtClean="0"/>
              <a:t>8. When done </a:t>
            </a:r>
            <a:r>
              <a:rPr lang="en-US" sz="2800" dirty="0"/>
              <a:t>wait for instructions from the teacher.</a:t>
            </a:r>
            <a:endParaRPr lang="en-US" sz="2800" b="1" u="sng" dirty="0">
              <a:solidFill>
                <a:srgbClr val="FF0000"/>
              </a:solidFill>
            </a:endParaRPr>
          </a:p>
        </p:txBody>
      </p:sp>
      <p:sp>
        <p:nvSpPr>
          <p:cNvPr id="13" name="Rectangle 12">
            <a:extLst>
              <a:ext uri="{FF2B5EF4-FFF2-40B4-BE49-F238E27FC236}">
                <a16:creationId xmlns:a16="http://schemas.microsoft.com/office/drawing/2014/main" xmlns="" id="{13DD9AE3-2B36-44AE-AF4D-59D3D8FBFB96}"/>
              </a:ext>
            </a:extLst>
          </p:cNvPr>
          <p:cNvSpPr/>
          <p:nvPr/>
        </p:nvSpPr>
        <p:spPr>
          <a:xfrm>
            <a:off x="0" y="628738"/>
            <a:ext cx="11900452" cy="1446550"/>
          </a:xfrm>
          <a:prstGeom prst="rect">
            <a:avLst/>
          </a:prstGeom>
        </p:spPr>
        <p:txBody>
          <a:bodyPr wrap="square">
            <a:spAutoFit/>
          </a:bodyPr>
          <a:lstStyle/>
          <a:p>
            <a:r>
              <a:rPr lang="en-US" sz="2800" dirty="0" smtClean="0"/>
              <a:t>PART 2:</a:t>
            </a:r>
          </a:p>
          <a:p>
            <a:r>
              <a:rPr lang="en-US" sz="2000" dirty="0" smtClean="0"/>
              <a:t>Log </a:t>
            </a:r>
            <a:r>
              <a:rPr lang="en-US" sz="2000" dirty="0"/>
              <a:t>into School (BPS) Email</a:t>
            </a:r>
          </a:p>
          <a:p>
            <a:r>
              <a:rPr lang="en-US" sz="2000" dirty="0"/>
              <a:t>Access One Drive, by locating and clicking the One Drive Icon.</a:t>
            </a:r>
            <a:br>
              <a:rPr lang="en-US" sz="2000" dirty="0"/>
            </a:br>
            <a:r>
              <a:rPr lang="en-US" sz="2000" dirty="0"/>
              <a:t>In this folder you will create a COMP APPS Folder as per direction of your Teacher.</a:t>
            </a:r>
          </a:p>
        </p:txBody>
      </p:sp>
      <p:pic>
        <p:nvPicPr>
          <p:cNvPr id="1026" name="Picture 2" descr="Image result for one drive icon">
            <a:extLst>
              <a:ext uri="{FF2B5EF4-FFF2-40B4-BE49-F238E27FC236}">
                <a16:creationId xmlns:a16="http://schemas.microsoft.com/office/drawing/2014/main" xmlns="" id="{3804CD75-B3BD-4F40-B4F8-634CBF48C354}"/>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5013" y="567652"/>
            <a:ext cx="3286539" cy="16432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 of a cell phone&#10;&#10;Description generated with very high confidence">
            <a:extLst>
              <a:ext uri="{FF2B5EF4-FFF2-40B4-BE49-F238E27FC236}">
                <a16:creationId xmlns:a16="http://schemas.microsoft.com/office/drawing/2014/main" xmlns="" id="{BF34657A-6068-4BCD-A3B4-383E19A45F17}"/>
              </a:ext>
            </a:extLst>
          </p:cNvPr>
          <p:cNvPicPr>
            <a:picLocks noChangeAspect="1"/>
          </p:cNvPicPr>
          <p:nvPr/>
        </p:nvPicPr>
        <p:blipFill rotWithShape="1">
          <a:blip r:embed="rId3">
            <a:extLst>
              <a:ext uri="{28A0092B-C50C-407E-A947-70E740481C1C}">
                <a14:useLocalDpi xmlns:a14="http://schemas.microsoft.com/office/drawing/2010/main" val="0"/>
              </a:ext>
            </a:extLst>
          </a:blip>
          <a:srcRect l="4769"/>
          <a:stretch/>
        </p:blipFill>
        <p:spPr>
          <a:xfrm>
            <a:off x="6387547" y="2226366"/>
            <a:ext cx="5624672" cy="4496427"/>
          </a:xfrm>
          <a:prstGeom prst="rect">
            <a:avLst/>
          </a:prstGeom>
        </p:spPr>
      </p:pic>
      <p:sp>
        <p:nvSpPr>
          <p:cNvPr id="5" name="Arrow: Right 4">
            <a:extLst>
              <a:ext uri="{FF2B5EF4-FFF2-40B4-BE49-F238E27FC236}">
                <a16:creationId xmlns:a16="http://schemas.microsoft.com/office/drawing/2014/main" xmlns="" id="{943F92CE-22BA-4FC5-B96C-46AD8B67F484}"/>
              </a:ext>
            </a:extLst>
          </p:cNvPr>
          <p:cNvSpPr/>
          <p:nvPr/>
        </p:nvSpPr>
        <p:spPr>
          <a:xfrm>
            <a:off x="6533322" y="1858018"/>
            <a:ext cx="1789042" cy="13600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a:t>
            </a:r>
            <a:endParaRPr lang="en-US" b="1" dirty="0"/>
          </a:p>
        </p:txBody>
      </p:sp>
      <p:sp>
        <p:nvSpPr>
          <p:cNvPr id="14" name="Arrow: Right 13">
            <a:extLst>
              <a:ext uri="{FF2B5EF4-FFF2-40B4-BE49-F238E27FC236}">
                <a16:creationId xmlns:a16="http://schemas.microsoft.com/office/drawing/2014/main" xmlns="" id="{21DAAAF1-7AEA-4E06-8EC1-C838D45A45DF}"/>
              </a:ext>
            </a:extLst>
          </p:cNvPr>
          <p:cNvSpPr/>
          <p:nvPr/>
        </p:nvSpPr>
        <p:spPr>
          <a:xfrm flipH="1">
            <a:off x="9833114" y="3048694"/>
            <a:ext cx="1888438" cy="13600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a:t>
            </a:r>
            <a:endParaRPr lang="en-US" b="1" dirty="0"/>
          </a:p>
        </p:txBody>
      </p:sp>
      <p:pic>
        <p:nvPicPr>
          <p:cNvPr id="9" name="Picture 2" descr="Image result for one drive icon">
            <a:extLst>
              <a:ext uri="{FF2B5EF4-FFF2-40B4-BE49-F238E27FC236}">
                <a16:creationId xmlns:a16="http://schemas.microsoft.com/office/drawing/2014/main" xmlns="" id="{3804CD75-B3BD-4F40-B4F8-634CBF48C354}"/>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270" t="1" r="19575" b="7032"/>
          <a:stretch/>
        </p:blipFill>
        <p:spPr bwMode="auto">
          <a:xfrm>
            <a:off x="5197033" y="2835797"/>
            <a:ext cx="763929" cy="5903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437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28144"/>
            <a:ext cx="12192000" cy="1876159"/>
          </a:xfrm>
          <a:ln>
            <a:noFill/>
          </a:ln>
        </p:spPr>
        <p:txBody>
          <a:bodyPr>
            <a:normAutofit fontScale="77500" lnSpcReduction="20000"/>
          </a:bodyPr>
          <a:lstStyle/>
          <a:p>
            <a:pPr marL="514350" indent="-514350">
              <a:buFont typeface="+mj-lt"/>
              <a:buAutoNum type="arabicPeriod"/>
            </a:pPr>
            <a:r>
              <a:rPr lang="en-US" b="1" u="sng" dirty="0" smtClean="0"/>
              <a:t>Today’s Task:</a:t>
            </a:r>
            <a:r>
              <a:rPr lang="en-US" b="1" dirty="0" smtClean="0"/>
              <a:t> </a:t>
            </a:r>
            <a:r>
              <a:rPr lang="en-US" b="1" dirty="0">
                <a:solidFill>
                  <a:srgbClr val="00B050"/>
                </a:solidFill>
              </a:rPr>
              <a:t>Lesson 7:  Business Memo (7 – W3 Business Memo) </a:t>
            </a:r>
            <a:r>
              <a:rPr lang="en-US" b="1" dirty="0">
                <a:solidFill>
                  <a:srgbClr val="7030A0"/>
                </a:solidFill>
              </a:rPr>
              <a:t> </a:t>
            </a:r>
            <a:endParaRPr lang="en-US" b="1" dirty="0" smtClean="0">
              <a:solidFill>
                <a:srgbClr val="7030A0"/>
              </a:solidFill>
            </a:endParaRPr>
          </a:p>
          <a:p>
            <a:pPr marL="514350" indent="-514350">
              <a:buFont typeface="+mj-lt"/>
              <a:buAutoNum type="arabicPeriod"/>
            </a:pPr>
            <a:r>
              <a:rPr lang="en-US" b="1" u="sng" dirty="0" smtClean="0"/>
              <a:t>Keyboarding:</a:t>
            </a:r>
            <a:r>
              <a:rPr lang="en-US" b="1" dirty="0" smtClean="0"/>
              <a:t> </a:t>
            </a:r>
            <a:r>
              <a:rPr lang="en-US" b="1" dirty="0" smtClean="0">
                <a:solidFill>
                  <a:srgbClr val="7030A0"/>
                </a:solidFill>
              </a:rPr>
              <a:t>3 Minute Typing test when finished with Lesson 7.</a:t>
            </a:r>
          </a:p>
          <a:p>
            <a:pPr marL="514350" indent="-514350">
              <a:lnSpc>
                <a:spcPct val="100000"/>
              </a:lnSpc>
              <a:spcBef>
                <a:spcPts val="0"/>
              </a:spcBef>
              <a:buFont typeface="+mj-lt"/>
              <a:buAutoNum type="arabicPeriod"/>
            </a:pPr>
            <a:r>
              <a:rPr lang="en-US" b="1" u="sng" dirty="0" smtClean="0"/>
              <a:t>Next Task for Today</a:t>
            </a:r>
            <a:r>
              <a:rPr lang="en-US" b="1" dirty="0" smtClean="0"/>
              <a:t>: </a:t>
            </a:r>
            <a:r>
              <a:rPr lang="en-US" b="1" dirty="0">
                <a:solidFill>
                  <a:srgbClr val="0066FF"/>
                </a:solidFill>
              </a:rPr>
              <a:t>Lesson </a:t>
            </a:r>
            <a:r>
              <a:rPr lang="en-US" b="1" dirty="0" smtClean="0">
                <a:solidFill>
                  <a:srgbClr val="0066FF"/>
                </a:solidFill>
              </a:rPr>
              <a:t>8:  (8 – W5 MLA Style Report)</a:t>
            </a:r>
          </a:p>
          <a:p>
            <a:pPr marL="0" indent="0">
              <a:lnSpc>
                <a:spcPct val="100000"/>
              </a:lnSpc>
              <a:spcBef>
                <a:spcPts val="0"/>
              </a:spcBef>
              <a:buNone/>
            </a:pPr>
            <a:r>
              <a:rPr lang="en-US" b="1" dirty="0">
                <a:solidFill>
                  <a:srgbClr val="0066FF"/>
                </a:solidFill>
                <a:sym typeface="Wingdings" panose="05000000000000000000" pitchFamily="2" charset="2"/>
              </a:rPr>
              <a:t>	</a:t>
            </a:r>
            <a:r>
              <a:rPr lang="en-US" sz="3600" b="1" dirty="0" smtClean="0">
                <a:solidFill>
                  <a:srgbClr val="FF0000"/>
                </a:solidFill>
                <a:sym typeface="Wingdings" panose="05000000000000000000" pitchFamily="2" charset="2"/>
              </a:rPr>
              <a:t> </a:t>
            </a:r>
            <a:r>
              <a:rPr lang="en-US" sz="3600" b="1" dirty="0" smtClean="0">
                <a:solidFill>
                  <a:srgbClr val="FF0000"/>
                </a:solidFill>
              </a:rPr>
              <a:t>All Worksheets are at the Back of the Classroom (lab).</a:t>
            </a:r>
          </a:p>
          <a:p>
            <a:pPr marL="0" indent="0">
              <a:lnSpc>
                <a:spcPct val="100000"/>
              </a:lnSpc>
              <a:spcBef>
                <a:spcPts val="0"/>
              </a:spcBef>
              <a:buNone/>
            </a:pPr>
            <a:endParaRPr lang="en-US" b="1" dirty="0" smtClean="0">
              <a:solidFill>
                <a:srgbClr val="FF0000"/>
              </a:solidFill>
            </a:endParaRPr>
          </a:p>
          <a:p>
            <a:pPr marL="0" indent="0">
              <a:lnSpc>
                <a:spcPct val="100000"/>
              </a:lnSpc>
              <a:spcBef>
                <a:spcPts val="0"/>
              </a:spcBef>
              <a:buNone/>
            </a:pPr>
            <a:r>
              <a:rPr lang="en-US" b="1" dirty="0" smtClean="0"/>
              <a:t>4. Check the website, Class 27 for After School Hours next week, if you are falling behind.</a:t>
            </a:r>
            <a:endParaRPr lang="en-US" b="1" dirty="0"/>
          </a:p>
        </p:txBody>
      </p:sp>
      <p:sp>
        <p:nvSpPr>
          <p:cNvPr id="6" name="Title 1"/>
          <p:cNvSpPr txBox="1">
            <a:spLocks/>
          </p:cNvSpPr>
          <p:nvPr/>
        </p:nvSpPr>
        <p:spPr>
          <a:xfrm>
            <a:off x="766906" y="42685"/>
            <a:ext cx="9181367" cy="68546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latin typeface="Cooper Black" panose="0208090404030B020404" pitchFamily="18" charset="0"/>
                <a:cs typeface="Aharoni" panose="02010803020104030203" pitchFamily="2" charset="-79"/>
              </a:rPr>
              <a:t>Class 27:  Day A </a:t>
            </a:r>
            <a:r>
              <a:rPr lang="en-US" sz="5400" b="1" dirty="0" smtClean="0">
                <a:latin typeface="Cooper Black" panose="0208090404030B020404" pitchFamily="18" charset="0"/>
                <a:cs typeface="Aharoni" panose="02010803020104030203" pitchFamily="2" charset="-79"/>
              </a:rPr>
              <a:t>5/11 </a:t>
            </a:r>
            <a:r>
              <a:rPr lang="en-US" sz="5400" b="1" dirty="0" smtClean="0">
                <a:latin typeface="Cooper Black" panose="0208090404030B020404" pitchFamily="18" charset="0"/>
                <a:cs typeface="Aharoni" panose="02010803020104030203" pitchFamily="2" charset="-79"/>
              </a:rPr>
              <a:t>&amp; Day B </a:t>
            </a:r>
            <a:r>
              <a:rPr lang="en-US" sz="5400" b="1" dirty="0" smtClean="0">
                <a:latin typeface="Cooper Black" panose="0208090404030B020404" pitchFamily="18" charset="0"/>
                <a:cs typeface="Aharoni" panose="02010803020104030203" pitchFamily="2" charset="-79"/>
              </a:rPr>
              <a:t>5/10</a:t>
            </a:r>
            <a:endParaRPr lang="en-US" sz="5400" b="1" dirty="0">
              <a:latin typeface="Cooper Black" panose="0208090404030B020404" pitchFamily="18" charset="0"/>
              <a:cs typeface="Aharoni" panose="02010803020104030203" pitchFamily="2" charset="-79"/>
            </a:endParaRPr>
          </a:p>
        </p:txBody>
      </p:sp>
      <p:sp>
        <p:nvSpPr>
          <p:cNvPr id="7" name="Content Placeholder 2"/>
          <p:cNvSpPr txBox="1">
            <a:spLocks/>
          </p:cNvSpPr>
          <p:nvPr/>
        </p:nvSpPr>
        <p:spPr>
          <a:xfrm>
            <a:off x="92597" y="5478729"/>
            <a:ext cx="12192000" cy="213080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4. Done with EVERYTHING ABOVE? </a:t>
            </a:r>
            <a:r>
              <a:rPr lang="en-US" b="1" dirty="0" smtClean="0">
                <a:solidFill>
                  <a:srgbClr val="CC0099"/>
                </a:solidFill>
              </a:rPr>
              <a:t>My webpage Class 27 see Option A or B </a:t>
            </a:r>
          </a:p>
          <a:p>
            <a:pPr marL="0" indent="0">
              <a:lnSpc>
                <a:spcPct val="100000"/>
              </a:lnSpc>
              <a:spcBef>
                <a:spcPts val="0"/>
              </a:spcBef>
              <a:buFont typeface="Arial" panose="020B0604020202020204" pitchFamily="34" charset="0"/>
              <a:buNone/>
            </a:pPr>
            <a:r>
              <a:rPr lang="en-US" sz="3200" b="1" u="sng" dirty="0" smtClean="0"/>
              <a:t>Next Class:</a:t>
            </a:r>
            <a:r>
              <a:rPr lang="en-US" sz="3200" b="1" dirty="0" smtClean="0"/>
              <a:t>   </a:t>
            </a:r>
            <a:r>
              <a:rPr lang="en-US" sz="3200" b="1" dirty="0" smtClean="0">
                <a:solidFill>
                  <a:srgbClr val="FF0000"/>
                </a:solidFill>
              </a:rPr>
              <a:t>Class 28:	Lesson 8B - Preamble</a:t>
            </a:r>
          </a:p>
          <a:p>
            <a:pPr marL="0" indent="0">
              <a:lnSpc>
                <a:spcPct val="100000"/>
              </a:lnSpc>
              <a:spcBef>
                <a:spcPts val="0"/>
              </a:spcBef>
              <a:buFont typeface="Arial" panose="020B0604020202020204" pitchFamily="34" charset="0"/>
              <a:buNone/>
            </a:pPr>
            <a:r>
              <a:rPr lang="en-US" sz="3200" b="1" dirty="0">
                <a:solidFill>
                  <a:srgbClr val="FF0000"/>
                </a:solidFill>
              </a:rPr>
              <a:t>	</a:t>
            </a:r>
            <a:r>
              <a:rPr lang="en-US" sz="3200" b="1" dirty="0" smtClean="0">
                <a:solidFill>
                  <a:srgbClr val="FF0000"/>
                </a:solidFill>
              </a:rPr>
              <a:t>			Lesson 9 / W20 – Newsletter </a:t>
            </a:r>
            <a:r>
              <a:rPr lang="en-US" sz="2400" dirty="0" smtClean="0">
                <a:solidFill>
                  <a:srgbClr val="FF0000"/>
                </a:solidFill>
              </a:rPr>
              <a:t>(MS Word Assessment)</a:t>
            </a:r>
            <a:endParaRPr lang="en-US" sz="3200" dirty="0">
              <a:solidFill>
                <a:srgbClr val="FF0000"/>
              </a:solidFill>
            </a:endParaRPr>
          </a:p>
        </p:txBody>
      </p:sp>
      <p:sp>
        <p:nvSpPr>
          <p:cNvPr id="8" name="TextBox 7"/>
          <p:cNvSpPr txBox="1"/>
          <p:nvPr/>
        </p:nvSpPr>
        <p:spPr>
          <a:xfrm>
            <a:off x="92597" y="2768411"/>
            <a:ext cx="5878010" cy="2677656"/>
          </a:xfrm>
          <a:prstGeom prst="rect">
            <a:avLst/>
          </a:prstGeom>
          <a:noFill/>
          <a:ln w="76200">
            <a:solidFill>
              <a:srgbClr val="009900"/>
            </a:solidFill>
          </a:ln>
        </p:spPr>
        <p:txBody>
          <a:bodyPr wrap="square" rtlCol="0">
            <a:spAutoFit/>
          </a:bodyPr>
          <a:lstStyle/>
          <a:p>
            <a:pPr algn="ctr"/>
            <a:r>
              <a:rPr lang="en-US" sz="2400" b="1" dirty="0" smtClean="0"/>
              <a:t>Lesson 7:  W3 – Business Memo Objective:</a:t>
            </a:r>
          </a:p>
          <a:p>
            <a:pPr algn="ctr"/>
            <a:r>
              <a:rPr lang="en-US" sz="2400" dirty="0" smtClean="0"/>
              <a:t>Students will follow a series of steps to create and format a Business Memo, using font effects </a:t>
            </a:r>
            <a:r>
              <a:rPr lang="en-US" sz="2400" dirty="0" err="1" smtClean="0"/>
              <a:t>Superscipt</a:t>
            </a:r>
            <a:r>
              <a:rPr lang="en-US" sz="2400" dirty="0" smtClean="0"/>
              <a:t>, double spacing formatting, and adding a MLA Style Citation, as guided, a for a simulated business titled “Squeaky Clean”.</a:t>
            </a:r>
            <a:endParaRPr lang="en-US" sz="2400" dirty="0"/>
          </a:p>
        </p:txBody>
      </p:sp>
      <p:sp>
        <p:nvSpPr>
          <p:cNvPr id="9" name="TextBox 8"/>
          <p:cNvSpPr txBox="1"/>
          <p:nvPr/>
        </p:nvSpPr>
        <p:spPr>
          <a:xfrm>
            <a:off x="6188597" y="2744270"/>
            <a:ext cx="5878010" cy="2677656"/>
          </a:xfrm>
          <a:prstGeom prst="rect">
            <a:avLst/>
          </a:prstGeom>
          <a:noFill/>
          <a:ln w="76200">
            <a:solidFill>
              <a:srgbClr val="0066FF"/>
            </a:solidFill>
          </a:ln>
        </p:spPr>
        <p:txBody>
          <a:bodyPr wrap="square" rtlCol="0">
            <a:spAutoFit/>
          </a:bodyPr>
          <a:lstStyle/>
          <a:p>
            <a:pPr algn="ctr"/>
            <a:r>
              <a:rPr lang="en-US" sz="2400" b="1" dirty="0" smtClean="0"/>
              <a:t>Lesson 8:  W5 – MLA Report Objective:</a:t>
            </a:r>
          </a:p>
          <a:p>
            <a:pPr algn="ctr"/>
            <a:r>
              <a:rPr lang="en-US" sz="2400" dirty="0" smtClean="0"/>
              <a:t>Students will follow a series of steps to create and format a mock report for the Jazz My Wheels business. Students will apply prior knowledge of lie spacing formatting, use of footer tools, and adding a MLA Style Citation.</a:t>
            </a:r>
          </a:p>
          <a:p>
            <a:pPr algn="ctr"/>
            <a:endParaRPr lang="en-US" sz="2400" dirty="0"/>
          </a:p>
        </p:txBody>
      </p:sp>
    </p:spTree>
    <p:extLst>
      <p:ext uri="{BB962C8B-B14F-4D97-AF65-F5344CB8AC3E}">
        <p14:creationId xmlns:p14="http://schemas.microsoft.com/office/powerpoint/2010/main" val="3989077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Use Chrome not Explorer in this Lab!</a:t>
            </a:r>
          </a:p>
        </p:txBody>
      </p:sp>
      <p:pic>
        <p:nvPicPr>
          <p:cNvPr id="1026" name="Picture 2" descr="Image result for Use google Chrome not explor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420144"/>
            <a:ext cx="91440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333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28">
            <a:extLst>
              <a:ext uri="{FF2B5EF4-FFF2-40B4-BE49-F238E27FC236}">
                <a16:creationId xmlns:a16="http://schemas.microsoft.com/office/drawing/2014/main" xmlns=""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6">
            <a:extLst>
              <a:ext uri="{FF2B5EF4-FFF2-40B4-BE49-F238E27FC236}">
                <a16:creationId xmlns:a16="http://schemas.microsoft.com/office/drawing/2014/main" xmlns=""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lose up of a logo&#10;&#10;Description generated with very high confidence">
            <a:extLst>
              <a:ext uri="{FF2B5EF4-FFF2-40B4-BE49-F238E27FC236}">
                <a16:creationId xmlns:a16="http://schemas.microsoft.com/office/drawing/2014/main" xmlns="" id="{B8CC26D4-EAAB-4ED8-924E-5FD5EEED8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 y="1715781"/>
            <a:ext cx="3425957" cy="3425957"/>
          </a:xfrm>
          <a:prstGeom prst="rect">
            <a:avLst/>
          </a:prstGeom>
        </p:spPr>
      </p:pic>
      <p:sp>
        <p:nvSpPr>
          <p:cNvPr id="6" name="Title 1"/>
          <p:cNvSpPr>
            <a:spLocks noGrp="1"/>
          </p:cNvSpPr>
          <p:nvPr>
            <p:ph type="title"/>
          </p:nvPr>
        </p:nvSpPr>
        <p:spPr>
          <a:xfrm>
            <a:off x="1687334" y="44657"/>
            <a:ext cx="7164493" cy="1325563"/>
          </a:xfrm>
        </p:spPr>
        <p:txBody>
          <a:bodyPr>
            <a:normAutofit/>
          </a:bodyPr>
          <a:lstStyle/>
          <a:p>
            <a:pPr lvl="0"/>
            <a:r>
              <a:rPr lang="en-US" sz="6600" b="1" dirty="0">
                <a:solidFill>
                  <a:srgbClr val="FF0066"/>
                </a:solidFill>
                <a:latin typeface="Arial Black" panose="020B0A04020102020204" pitchFamily="34" charset="0"/>
              </a:rPr>
              <a:t>Class 6&amp;7:</a:t>
            </a:r>
            <a:endParaRPr lang="en-US" sz="6600" dirty="0">
              <a:solidFill>
                <a:srgbClr val="FF0066"/>
              </a:solidFill>
              <a:latin typeface="Arial Black" panose="020B0A04020102020204" pitchFamily="34" charset="0"/>
            </a:endParaRPr>
          </a:p>
        </p:txBody>
      </p:sp>
      <p:sp>
        <p:nvSpPr>
          <p:cNvPr id="7" name="Content Placeholder 2"/>
          <p:cNvSpPr>
            <a:spLocks noGrp="1"/>
          </p:cNvSpPr>
          <p:nvPr>
            <p:ph idx="1"/>
          </p:nvPr>
        </p:nvSpPr>
        <p:spPr>
          <a:xfrm>
            <a:off x="4122549" y="1565329"/>
            <a:ext cx="8056232" cy="4611633"/>
          </a:xfrm>
        </p:spPr>
        <p:txBody>
          <a:bodyPr>
            <a:normAutofit/>
          </a:bodyPr>
          <a:lstStyle/>
          <a:p>
            <a:pPr marL="0" lvl="0" indent="0">
              <a:buNone/>
            </a:pPr>
            <a:r>
              <a:rPr lang="en-US" sz="3600" dirty="0">
                <a:solidFill>
                  <a:schemeClr val="bg1"/>
                </a:solidFill>
              </a:rPr>
              <a:t>Office 365 Login: </a:t>
            </a:r>
          </a:p>
          <a:p>
            <a:r>
              <a:rPr lang="en-US" sz="3600" i="1" dirty="0">
                <a:solidFill>
                  <a:schemeClr val="bg1"/>
                </a:solidFill>
              </a:rPr>
              <a:t>Apps &amp; Download Capability</a:t>
            </a:r>
          </a:p>
          <a:p>
            <a:pPr marL="0" indent="0">
              <a:buNone/>
            </a:pPr>
            <a:r>
              <a:rPr lang="en-US" altLang="en-US" sz="3600" dirty="0">
                <a:solidFill>
                  <a:schemeClr val="bg1"/>
                </a:solidFill>
                <a:cs typeface="Aharoni" panose="02010803020104030203" pitchFamily="2" charset="-79"/>
              </a:rPr>
              <a:t>File Management</a:t>
            </a:r>
          </a:p>
          <a:p>
            <a:r>
              <a:rPr lang="en-US" altLang="en-US" sz="3600" i="1" dirty="0">
                <a:solidFill>
                  <a:schemeClr val="bg1"/>
                </a:solidFill>
                <a:ea typeface="Calibri" panose="020F0502020204030204" pitchFamily="34" charset="0"/>
                <a:cs typeface="Times New Roman" panose="02020603050405020304" pitchFamily="18" charset="0"/>
              </a:rPr>
              <a:t>Create &amp; Name a Class Folder on a Student Profile/Network (H:/ Drive)</a:t>
            </a:r>
          </a:p>
          <a:p>
            <a:pPr marL="0" indent="0">
              <a:buNone/>
            </a:pPr>
            <a:r>
              <a:rPr lang="en-US" altLang="en-US" sz="3000" i="1" dirty="0">
                <a:solidFill>
                  <a:schemeClr val="bg1"/>
                </a:solidFill>
                <a:ea typeface="Calibri" panose="020F0502020204030204" pitchFamily="34" charset="0"/>
                <a:cs typeface="Times New Roman" panose="02020603050405020304" pitchFamily="18" charset="0"/>
              </a:rPr>
              <a:t>Found on next slide…(slide 4)</a:t>
            </a:r>
          </a:p>
          <a:p>
            <a:r>
              <a:rPr lang="en-US" altLang="en-US" sz="3600" i="1" dirty="0">
                <a:solidFill>
                  <a:schemeClr val="bg1"/>
                </a:solidFill>
                <a:ea typeface="Calibri" panose="020F0502020204030204" pitchFamily="34" charset="0"/>
                <a:cs typeface="Times New Roman" panose="02020603050405020304" pitchFamily="18" charset="0"/>
              </a:rPr>
              <a:t>Drag &amp; Drop options to move files. </a:t>
            </a:r>
            <a:r>
              <a:rPr lang="en-US" altLang="en-US" sz="2000" b="1" i="1" dirty="0">
                <a:solidFill>
                  <a:schemeClr val="bg1"/>
                </a:solidFill>
                <a:ea typeface="Calibri" panose="020F0502020204030204" pitchFamily="34" charset="0"/>
                <a:cs typeface="Times New Roman" panose="02020603050405020304" pitchFamily="18" charset="0"/>
              </a:rPr>
              <a:t>(S</a:t>
            </a:r>
            <a:r>
              <a:rPr lang="en-US" altLang="en-US" sz="2000" b="1" i="1" dirty="0">
                <a:solidFill>
                  <a:schemeClr val="bg1"/>
                </a:solidFill>
                <a:cs typeface="Aharoni" panose="02010803020104030203" pitchFamily="2" charset="-79"/>
              </a:rPr>
              <a:t>lide 14)</a:t>
            </a:r>
            <a:endParaRPr lang="en-US" sz="3600" b="1" dirty="0">
              <a:solidFill>
                <a:schemeClr val="bg1"/>
              </a:solidFill>
            </a:endParaRPr>
          </a:p>
        </p:txBody>
      </p:sp>
    </p:spTree>
    <p:extLst>
      <p:ext uri="{BB962C8B-B14F-4D97-AF65-F5344CB8AC3E}">
        <p14:creationId xmlns:p14="http://schemas.microsoft.com/office/powerpoint/2010/main" val="1473160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 Six &amp; Seven:</a:t>
            </a:r>
            <a:br>
              <a:rPr lang="en-US" b="1" dirty="0"/>
            </a:br>
            <a:r>
              <a:rPr lang="en-US" dirty="0"/>
              <a:t>File Management &amp; Accessing the Network Drive</a:t>
            </a:r>
          </a:p>
        </p:txBody>
      </p:sp>
      <p:sp>
        <p:nvSpPr>
          <p:cNvPr id="3" name="Content Placeholder 2"/>
          <p:cNvSpPr>
            <a:spLocks noGrp="1"/>
          </p:cNvSpPr>
          <p:nvPr>
            <p:ph idx="1"/>
          </p:nvPr>
        </p:nvSpPr>
        <p:spPr>
          <a:xfrm>
            <a:off x="838199" y="1825625"/>
            <a:ext cx="6708113" cy="4351338"/>
          </a:xfrm>
        </p:spPr>
        <p:txBody>
          <a:bodyPr>
            <a:normAutofit lnSpcReduction="10000"/>
          </a:bodyPr>
          <a:lstStyle/>
          <a:p>
            <a:pPr marL="514350" indent="-514350">
              <a:buFont typeface="+mj-lt"/>
              <a:buAutoNum type="arabicPeriod"/>
            </a:pPr>
            <a:r>
              <a:rPr lang="en-US" dirty="0"/>
              <a:t>Click Start Button</a:t>
            </a:r>
          </a:p>
          <a:p>
            <a:pPr marL="514350" indent="-514350">
              <a:buFont typeface="+mj-lt"/>
              <a:buAutoNum type="arabicPeriod"/>
            </a:pPr>
            <a:r>
              <a:rPr lang="en-US" dirty="0"/>
              <a:t>Click Documents</a:t>
            </a:r>
          </a:p>
          <a:p>
            <a:pPr marL="514350" indent="-514350">
              <a:buFont typeface="+mj-lt"/>
              <a:buAutoNum type="arabicPeriod"/>
            </a:pPr>
            <a:r>
              <a:rPr lang="en-US" dirty="0"/>
              <a:t>Look to the LEFT SIDE PANEL</a:t>
            </a:r>
          </a:p>
          <a:p>
            <a:pPr marL="514350" indent="-514350">
              <a:buFont typeface="+mj-lt"/>
              <a:buAutoNum type="arabicPeriod"/>
            </a:pPr>
            <a:r>
              <a:rPr lang="en-US" dirty="0"/>
              <a:t>Locate your ID number on the H:/ Drive</a:t>
            </a:r>
          </a:p>
          <a:p>
            <a:pPr marL="514350" indent="-514350">
              <a:buFont typeface="+mj-lt"/>
              <a:buAutoNum type="arabicPeriod"/>
            </a:pPr>
            <a:r>
              <a:rPr lang="en-US" dirty="0"/>
              <a:t>Double Click to Open the Drive to access your storage space on the District’s Network.</a:t>
            </a:r>
          </a:p>
          <a:p>
            <a:pPr marL="0" indent="0">
              <a:buNone/>
            </a:pPr>
            <a:r>
              <a:rPr lang="en-US" b="1" u="sng" dirty="0"/>
              <a:t>NOTE:  </a:t>
            </a:r>
          </a:p>
          <a:p>
            <a:pPr marL="0" indent="0">
              <a:buNone/>
            </a:pPr>
            <a:r>
              <a:rPr lang="en-US" dirty="0">
                <a:solidFill>
                  <a:srgbClr val="FF0000"/>
                </a:solidFill>
              </a:rPr>
              <a:t>This is NOT ONE DRIVE our Office 365 Cloud Storage.</a:t>
            </a:r>
          </a:p>
        </p:txBody>
      </p:sp>
      <p:pic>
        <p:nvPicPr>
          <p:cNvPr id="4" name="Picture 3"/>
          <p:cNvPicPr>
            <a:picLocks noChangeAspect="1"/>
          </p:cNvPicPr>
          <p:nvPr/>
        </p:nvPicPr>
        <p:blipFill rotWithShape="1">
          <a:blip r:embed="rId2"/>
          <a:srcRect l="14588" t="8968" r="53799" b="17741"/>
          <a:stretch/>
        </p:blipFill>
        <p:spPr>
          <a:xfrm>
            <a:off x="7917383" y="1825625"/>
            <a:ext cx="3235449" cy="4688099"/>
          </a:xfrm>
          <a:prstGeom prst="rect">
            <a:avLst/>
          </a:prstGeom>
        </p:spPr>
      </p:pic>
    </p:spTree>
    <p:extLst>
      <p:ext uri="{BB962C8B-B14F-4D97-AF65-F5344CB8AC3E}">
        <p14:creationId xmlns:p14="http://schemas.microsoft.com/office/powerpoint/2010/main" val="18757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38" y="63204"/>
            <a:ext cx="7465671" cy="1325563"/>
          </a:xfrm>
        </p:spPr>
        <p:txBody>
          <a:bodyPr/>
          <a:lstStyle/>
          <a:p>
            <a:r>
              <a:rPr lang="en-US" dirty="0"/>
              <a:t>File Arrangement: Part 2</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66638"/>
          <a:stretch/>
        </p:blipFill>
        <p:spPr>
          <a:xfrm>
            <a:off x="159919" y="1101821"/>
            <a:ext cx="6392604" cy="2781387"/>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6096" t="34144" r="17100" b="2665"/>
          <a:stretch/>
        </p:blipFill>
        <p:spPr>
          <a:xfrm>
            <a:off x="6552523" y="537766"/>
            <a:ext cx="5554140" cy="5839885"/>
          </a:xfrm>
          <a:prstGeom prst="rect">
            <a:avLst/>
          </a:prstGeom>
        </p:spPr>
      </p:pic>
      <p:sp>
        <p:nvSpPr>
          <p:cNvPr id="6" name="7-Point Star 5"/>
          <p:cNvSpPr/>
          <p:nvPr/>
        </p:nvSpPr>
        <p:spPr>
          <a:xfrm>
            <a:off x="2048719" y="3544698"/>
            <a:ext cx="3703899" cy="3171463"/>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Add one more folder name AGENDA!</a:t>
            </a:r>
          </a:p>
        </p:txBody>
      </p:sp>
    </p:spTree>
    <p:extLst>
      <p:ext uri="{BB962C8B-B14F-4D97-AF65-F5344CB8AC3E}">
        <p14:creationId xmlns:p14="http://schemas.microsoft.com/office/powerpoint/2010/main" val="150985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 Six &amp; Seven:</a:t>
            </a:r>
            <a:br>
              <a:rPr lang="en-US" b="1" dirty="0"/>
            </a:br>
            <a:r>
              <a:rPr lang="en-US" b="1" dirty="0"/>
              <a:t>Understanding saving &amp; document storage.</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0036" y="3906982"/>
            <a:ext cx="2951018" cy="29510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torage on a cloud office 3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09" y="4399353"/>
            <a:ext cx="3238211" cy="24394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0" indent="0">
              <a:buNone/>
            </a:pPr>
            <a:r>
              <a:rPr lang="en-US" dirty="0"/>
              <a:t>We will view the explainer video created by Ms. Gallant of your Foreign Language Department.</a:t>
            </a:r>
          </a:p>
          <a:p>
            <a:pPr marL="0" indent="0">
              <a:buNone/>
            </a:pPr>
            <a:r>
              <a:rPr lang="en-US" dirty="0"/>
              <a:t>This video will offer us a simple explanation of file storage through the years, from floppy disks to the cloud. </a:t>
            </a:r>
          </a:p>
          <a:p>
            <a:pPr marL="0" indent="0">
              <a:buNone/>
            </a:pPr>
            <a:r>
              <a:rPr lang="en-US" dirty="0"/>
              <a:t>This will help us as we become more familiar navigating Office 365</a:t>
            </a:r>
            <a:r>
              <a:rPr lang="en-US" dirty="0">
                <a:sym typeface="Symbol" panose="05050102010706020507" pitchFamily="18" charset="2"/>
              </a:rPr>
              <a:t></a:t>
            </a:r>
            <a:r>
              <a:rPr lang="en-US" dirty="0"/>
              <a:t> </a:t>
            </a:r>
          </a:p>
          <a:p>
            <a:pPr marL="0" indent="0">
              <a:buNone/>
            </a:pPr>
            <a:r>
              <a:rPr lang="en-US" dirty="0">
                <a:hlinkClick r:id="rId4"/>
              </a:rPr>
              <a:t>https://youtu.be/IYoRlqCnGdc</a:t>
            </a:r>
            <a:endParaRPr lang="en-US" dirty="0"/>
          </a:p>
        </p:txBody>
      </p:sp>
      <p:pic>
        <p:nvPicPr>
          <p:cNvPr id="1028"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5357" y="4648056"/>
            <a:ext cx="57150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017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C091803-41C2-48E0-9228-5148460C74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11418" y="450221"/>
            <a:ext cx="4421661" cy="5948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6166C6D1-23AC-49C4-BA07-238E4E9F8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xmlns="" id="{B775CD93-9DF2-48CB-9F57-1BCA9A46C7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4700" y="762000"/>
            <a:ext cx="3759200" cy="3340100"/>
          </a:xfrm>
        </p:spPr>
        <p:txBody>
          <a:bodyPr>
            <a:normAutofit/>
          </a:bodyPr>
          <a:lstStyle/>
          <a:p>
            <a:r>
              <a:rPr lang="en-US" b="1" u="sng" dirty="0">
                <a:solidFill>
                  <a:srgbClr val="FFFFFF"/>
                </a:solidFill>
              </a:rPr>
              <a:t>Class 6: </a:t>
            </a:r>
            <a:br>
              <a:rPr lang="en-US" b="1" u="sng" dirty="0">
                <a:solidFill>
                  <a:srgbClr val="FFFFFF"/>
                </a:solidFill>
              </a:rPr>
            </a:br>
            <a:r>
              <a:rPr lang="en-US" b="1" u="sng" dirty="0">
                <a:solidFill>
                  <a:srgbClr val="FFFFFF"/>
                </a:solidFill>
              </a:rPr>
              <a:t/>
            </a:r>
            <a:br>
              <a:rPr lang="en-US" b="1" u="sng" dirty="0">
                <a:solidFill>
                  <a:srgbClr val="FFFFFF"/>
                </a:solidFill>
              </a:rPr>
            </a:br>
            <a:r>
              <a:rPr lang="en-US" b="1" dirty="0">
                <a:solidFill>
                  <a:srgbClr val="FFFFFF"/>
                </a:solidFill>
              </a:rPr>
              <a:t>Care &amp; Treatment of Equipment</a:t>
            </a:r>
          </a:p>
        </p:txBody>
      </p:sp>
      <p:sp>
        <p:nvSpPr>
          <p:cNvPr id="3" name="Content Placeholder 2"/>
          <p:cNvSpPr>
            <a:spLocks noGrp="1"/>
          </p:cNvSpPr>
          <p:nvPr>
            <p:ph idx="1"/>
          </p:nvPr>
        </p:nvSpPr>
        <p:spPr>
          <a:xfrm>
            <a:off x="7615888" y="476909"/>
            <a:ext cx="3759198" cy="5948859"/>
          </a:xfrm>
        </p:spPr>
        <p:txBody>
          <a:bodyPr anchor="ctr">
            <a:noAutofit/>
          </a:bodyPr>
          <a:lstStyle/>
          <a:p>
            <a:pPr marL="0" indent="0">
              <a:buNone/>
            </a:pPr>
            <a:r>
              <a:rPr lang="en-US" sz="2400" b="1" u="sng" dirty="0"/>
              <a:t>Defacing school property/vandalism:</a:t>
            </a:r>
            <a:endParaRPr lang="en-US" sz="2400" dirty="0"/>
          </a:p>
          <a:p>
            <a:pPr marL="0" indent="0">
              <a:buNone/>
            </a:pPr>
            <a:r>
              <a:rPr lang="en-US" sz="2400" b="1" dirty="0"/>
              <a:t>Graffiti/destruction of property</a:t>
            </a:r>
            <a:r>
              <a:rPr lang="en-US" sz="2400" dirty="0"/>
              <a:t> </a:t>
            </a:r>
          </a:p>
          <a:p>
            <a:pPr marL="0" indent="0">
              <a:buNone/>
            </a:pPr>
            <a:r>
              <a:rPr lang="en-US" sz="2400" dirty="0"/>
              <a:t>is how it is offense appears in the handbook.</a:t>
            </a:r>
          </a:p>
          <a:p>
            <a:pPr marL="0" indent="0">
              <a:buNone/>
            </a:pPr>
            <a:endParaRPr lang="en-US" sz="2400" b="1" dirty="0"/>
          </a:p>
          <a:p>
            <a:pPr marL="0" indent="0">
              <a:buNone/>
            </a:pPr>
            <a:r>
              <a:rPr lang="en-US" sz="2400" dirty="0"/>
              <a:t>In this lab removing the foot stands of keyboards, tampering with equipment and cords, writing on equipment and furniture will not be tolerated and will result in an office referral.</a:t>
            </a:r>
          </a:p>
        </p:txBody>
      </p:sp>
      <p:sp>
        <p:nvSpPr>
          <p:cNvPr id="5" name="Rectangle 4">
            <a:extLst>
              <a:ext uri="{FF2B5EF4-FFF2-40B4-BE49-F238E27FC236}">
                <a16:creationId xmlns:a16="http://schemas.microsoft.com/office/drawing/2014/main" xmlns="" id="{A34859E3-B25D-481C-8B4D-FB3BF5632EBC}"/>
              </a:ext>
            </a:extLst>
          </p:cNvPr>
          <p:cNvSpPr/>
          <p:nvPr/>
        </p:nvSpPr>
        <p:spPr>
          <a:xfrm>
            <a:off x="446540" y="4455040"/>
            <a:ext cx="7169347" cy="1938992"/>
          </a:xfrm>
          <a:prstGeom prst="rect">
            <a:avLst/>
          </a:prstGeom>
        </p:spPr>
        <p:txBody>
          <a:bodyPr wrap="square">
            <a:spAutoFit/>
          </a:bodyPr>
          <a:lstStyle/>
          <a:p>
            <a:r>
              <a:rPr lang="en-US" sz="2400" b="1" dirty="0">
                <a:solidFill>
                  <a:schemeClr val="bg1"/>
                </a:solidFill>
              </a:rPr>
              <a:t>Personal Space: </a:t>
            </a:r>
          </a:p>
          <a:p>
            <a:r>
              <a:rPr lang="en-US" sz="2400" dirty="0">
                <a:solidFill>
                  <a:schemeClr val="bg1"/>
                </a:solidFill>
              </a:rPr>
              <a:t>Never touch any person or their equipment as it is considered “Hands-On Behavior”.</a:t>
            </a:r>
          </a:p>
          <a:p>
            <a:r>
              <a:rPr lang="en-US" sz="2400" dirty="0">
                <a:solidFill>
                  <a:schemeClr val="bg1"/>
                </a:solidFill>
              </a:rPr>
              <a:t>Never reach over and tamper with or touch anyone's keyboard or computer without their consent.</a:t>
            </a: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031" y="1257701"/>
            <a:ext cx="3722200" cy="1492934"/>
          </a:xfrm>
          <a:prstGeom prst="rect">
            <a:avLst/>
          </a:prstGeom>
          <a:ln>
            <a:solidFill>
              <a:srgbClr val="FF0000"/>
            </a:solid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078071" y="548186"/>
            <a:ext cx="3173754" cy="923330"/>
          </a:xfrm>
          <a:prstGeom prst="rect">
            <a:avLst/>
          </a:prstGeom>
          <a:noFill/>
        </p:spPr>
        <p:txBody>
          <a:bodyPr wrap="none" lIns="91440" tIns="45720" rIns="91440" bIns="45720">
            <a:spAutoFit/>
          </a:bodyPr>
          <a:lstStyle/>
          <a:p>
            <a:pPr algn="ctr"/>
            <a:r>
              <a:rPr lang="en-US" sz="5400" b="1" cap="none" spc="0" dirty="0">
                <a:ln w="22225">
                  <a:solidFill>
                    <a:sysClr val="windowText" lastClr="000000"/>
                  </a:solidFill>
                  <a:prstDash val="solid"/>
                </a:ln>
                <a:solidFill>
                  <a:srgbClr val="FF0000"/>
                </a:solidFill>
                <a:effectLst/>
              </a:rPr>
              <a:t>Reminder:</a:t>
            </a:r>
          </a:p>
        </p:txBody>
      </p:sp>
    </p:spTree>
    <p:extLst>
      <p:ext uri="{BB962C8B-B14F-4D97-AF65-F5344CB8AC3E}">
        <p14:creationId xmlns:p14="http://schemas.microsoft.com/office/powerpoint/2010/main" val="975705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encrypted-tbn0.gstatic.com/images?q=tbn:ANd9GcTlT0Cnnu2_F_1HVAZHM7HjpSLIdJMbbHoWF28lsTvNmaXH7DRA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149" y="3381327"/>
            <a:ext cx="3476673" cy="347667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22420" y="826782"/>
            <a:ext cx="11850129" cy="2554545"/>
          </a:xfrm>
          <a:prstGeom prst="rect">
            <a:avLst/>
          </a:prstGeom>
          <a:solidFill>
            <a:srgbClr val="C00000"/>
          </a:solidFill>
          <a:ln w="12700">
            <a:solidFill>
              <a:schemeClr val="tx1"/>
            </a:solidFill>
          </a:ln>
        </p:spPr>
        <p:txBody>
          <a:bodyPr wrap="square">
            <a:spAutoFit/>
          </a:bodyPr>
          <a:lstStyle/>
          <a:p>
            <a:pPr algn="ctr"/>
            <a:r>
              <a:rPr lang="en-US" sz="4000" b="1" dirty="0">
                <a:solidFill>
                  <a:schemeClr val="bg1"/>
                </a:solidFill>
              </a:rPr>
              <a:t>Phones away when instructed.</a:t>
            </a:r>
          </a:p>
          <a:p>
            <a:pPr algn="ctr"/>
            <a:r>
              <a:rPr lang="en-US" sz="4000" b="1" dirty="0">
                <a:solidFill>
                  <a:schemeClr val="bg1"/>
                </a:solidFill>
              </a:rPr>
              <a:t>Ear buds are NOT displayed, put them away, please.</a:t>
            </a:r>
          </a:p>
          <a:p>
            <a:pPr algn="ctr"/>
            <a:r>
              <a:rPr lang="en-US" sz="4000" b="1" dirty="0">
                <a:solidFill>
                  <a:schemeClr val="bg1"/>
                </a:solidFill>
              </a:rPr>
              <a:t>Listen to &amp; follow this directive.</a:t>
            </a:r>
          </a:p>
          <a:p>
            <a:pPr algn="ctr"/>
            <a:r>
              <a:rPr lang="en-US" sz="4000" b="1" dirty="0">
                <a:solidFill>
                  <a:schemeClr val="bg1"/>
                </a:solidFill>
              </a:rPr>
              <a:t>Phones are NOT Charging or visible.</a:t>
            </a:r>
            <a:endParaRPr lang="en-US" sz="4000" dirty="0">
              <a:solidFill>
                <a:schemeClr val="bg1"/>
              </a:solidFill>
            </a:endParaRPr>
          </a:p>
        </p:txBody>
      </p:sp>
      <p:sp>
        <p:nvSpPr>
          <p:cNvPr id="2" name="Rectangle 1"/>
          <p:cNvSpPr/>
          <p:nvPr/>
        </p:nvSpPr>
        <p:spPr>
          <a:xfrm>
            <a:off x="4257929" y="-96548"/>
            <a:ext cx="351410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REMINDER:</a:t>
            </a:r>
          </a:p>
        </p:txBody>
      </p:sp>
    </p:spTree>
    <p:extLst>
      <p:ext uri="{BB962C8B-B14F-4D97-AF65-F5344CB8AC3E}">
        <p14:creationId xmlns:p14="http://schemas.microsoft.com/office/powerpoint/2010/main" val="3108097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Freeform 11">
            <a:extLst>
              <a:ext uri="{FF2B5EF4-FFF2-40B4-BE49-F238E27FC236}">
                <a16:creationId xmlns:a16="http://schemas.microsoft.com/office/drawing/2014/main" xmlns="" id="{A0BF428C-DA8B-4D99-9930-18F7F91D87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37">
            <a:extLst>
              <a:ext uri="{FF2B5EF4-FFF2-40B4-BE49-F238E27FC236}">
                <a16:creationId xmlns:a16="http://schemas.microsoft.com/office/drawing/2014/main" xmlns="" id="{A03E2379-8871-408A-95CE-7AAE8FA53AE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2" name="Picture 4" descr="Image result for class 5">
            <a:extLst>
              <a:ext uri="{FF2B5EF4-FFF2-40B4-BE49-F238E27FC236}">
                <a16:creationId xmlns:a16="http://schemas.microsoft.com/office/drawing/2014/main" xmlns="" id="{54787F30-0502-4834-BFFF-34671E9BBE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157222" y="0"/>
            <a:ext cx="4166313" cy="1708894"/>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066BB54B-E554-4A41-AE7D-229964C9F81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884344" y="3303529"/>
            <a:ext cx="5116410" cy="1489740"/>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7" name="Content Placeholder 2"/>
          <p:cNvSpPr>
            <a:spLocks noGrp="1"/>
          </p:cNvSpPr>
          <p:nvPr>
            <p:ph idx="1"/>
          </p:nvPr>
        </p:nvSpPr>
        <p:spPr>
          <a:xfrm>
            <a:off x="0" y="1920240"/>
            <a:ext cx="7406640" cy="4572000"/>
          </a:xfrm>
        </p:spPr>
        <p:txBody>
          <a:bodyPr anchor="t">
            <a:normAutofit lnSpcReduction="10000"/>
          </a:bodyPr>
          <a:lstStyle/>
          <a:p>
            <a:pPr marL="0" indent="0">
              <a:buNone/>
            </a:pPr>
            <a:r>
              <a:rPr lang="en-US" sz="2400" b="1" u="sng" dirty="0">
                <a:solidFill>
                  <a:schemeClr val="bg1"/>
                </a:solidFill>
              </a:rPr>
              <a:t>Last Class:</a:t>
            </a:r>
          </a:p>
          <a:p>
            <a:r>
              <a:rPr lang="en-US" sz="2400" dirty="0">
                <a:solidFill>
                  <a:schemeClr val="bg1"/>
                </a:solidFill>
              </a:rPr>
              <a:t>District Email Accounts &amp; Forwarding Email (Class 4)</a:t>
            </a:r>
          </a:p>
          <a:p>
            <a:pPr marL="0" lvl="0" indent="0">
              <a:buNone/>
            </a:pPr>
            <a:endParaRPr lang="en-US" sz="2400" dirty="0">
              <a:solidFill>
                <a:schemeClr val="bg1"/>
              </a:solidFill>
            </a:endParaRPr>
          </a:p>
          <a:p>
            <a:pPr marL="0" lvl="0" indent="0">
              <a:buNone/>
            </a:pPr>
            <a:r>
              <a:rPr lang="en-US" sz="2400" b="1" u="sng" dirty="0">
                <a:solidFill>
                  <a:schemeClr val="bg1"/>
                </a:solidFill>
              </a:rPr>
              <a:t>Class 5:</a:t>
            </a:r>
          </a:p>
          <a:p>
            <a:pPr lvl="0"/>
            <a:r>
              <a:rPr lang="en-US" sz="2400" dirty="0">
                <a:solidFill>
                  <a:schemeClr val="bg1"/>
                </a:solidFill>
              </a:rPr>
              <a:t>Keyboarding  - Warm Up &amp; 1 Typing Test (1 min.) </a:t>
            </a:r>
          </a:p>
          <a:p>
            <a:pPr marL="0" lvl="0" indent="0">
              <a:buNone/>
            </a:pPr>
            <a:r>
              <a:rPr lang="en-US" sz="2400" dirty="0">
                <a:solidFill>
                  <a:schemeClr val="bg1"/>
                </a:solidFill>
              </a:rPr>
              <a:t>	Do Lessons for 10 minutes.</a:t>
            </a:r>
          </a:p>
          <a:p>
            <a:pPr lvl="0"/>
            <a:r>
              <a:rPr lang="en-US" sz="2400" dirty="0">
                <a:solidFill>
                  <a:schemeClr val="bg1"/>
                </a:solidFill>
              </a:rPr>
              <a:t>Care and Handling of classroom technology</a:t>
            </a:r>
          </a:p>
          <a:p>
            <a:r>
              <a:rPr lang="en-US" sz="2400" dirty="0">
                <a:solidFill>
                  <a:schemeClr val="bg1"/>
                </a:solidFill>
              </a:rPr>
              <a:t>Infinite Campus Portal Access</a:t>
            </a:r>
          </a:p>
          <a:p>
            <a:pPr lvl="1">
              <a:buFont typeface="Wingdings" panose="05000000000000000000" pitchFamily="2" charset="2"/>
              <a:buChar char="Ø"/>
            </a:pPr>
            <a:r>
              <a:rPr lang="en-US" altLang="en-US" dirty="0">
                <a:solidFill>
                  <a:schemeClr val="bg1"/>
                </a:solidFill>
                <a:cs typeface="Aharoni" panose="02010803020104030203" pitchFamily="2" charset="-79"/>
              </a:rPr>
              <a:t>Attendance</a:t>
            </a:r>
          </a:p>
          <a:p>
            <a:pPr lvl="1">
              <a:buFont typeface="Wingdings" panose="05000000000000000000" pitchFamily="2" charset="2"/>
              <a:buChar char="Ø"/>
            </a:pPr>
            <a:r>
              <a:rPr lang="en-US" altLang="en-US" dirty="0">
                <a:solidFill>
                  <a:schemeClr val="bg1"/>
                </a:solidFill>
                <a:cs typeface="Aharoni" panose="02010803020104030203" pitchFamily="2" charset="-79"/>
              </a:rPr>
              <a:t>Buy Backs</a:t>
            </a:r>
          </a:p>
          <a:p>
            <a:pPr lvl="1">
              <a:buFont typeface="Wingdings" panose="05000000000000000000" pitchFamily="2" charset="2"/>
              <a:buChar char="Ø"/>
            </a:pPr>
            <a:r>
              <a:rPr lang="en-US" dirty="0">
                <a:solidFill>
                  <a:schemeClr val="bg1"/>
                </a:solidFill>
                <a:cs typeface="Aharoni" panose="02010803020104030203" pitchFamily="2" charset="-79"/>
              </a:rPr>
              <a:t>Auto Failure</a:t>
            </a:r>
            <a:endParaRPr lang="en-US" dirty="0">
              <a:solidFill>
                <a:schemeClr val="bg1"/>
              </a:solidFill>
            </a:endParaRPr>
          </a:p>
        </p:txBody>
      </p:sp>
      <p:sp>
        <p:nvSpPr>
          <p:cNvPr id="5" name="TextBox 4">
            <a:extLst>
              <a:ext uri="{FF2B5EF4-FFF2-40B4-BE49-F238E27FC236}">
                <a16:creationId xmlns:a16="http://schemas.microsoft.com/office/drawing/2014/main" xmlns="" id="{B5961133-F740-4B85-80EB-B30B662E72BA}"/>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libraryatwms.wikispaces.com/Home"/>
              </a:rPr>
              <a:t>This Photo</a:t>
            </a:r>
            <a:r>
              <a:rPr lang="en-US" sz="700">
                <a:solidFill>
                  <a:srgbClr val="FFFFFF"/>
                </a:solidFill>
              </a:rPr>
              <a:t> by Unknown Author is licensed under </a:t>
            </a:r>
            <a:r>
              <a:rPr lang="en-US" sz="700">
                <a:solidFill>
                  <a:srgbClr val="FFFFFF"/>
                </a:solidFill>
                <a:hlinkClick r:id="rId5" tooltip="https://creativecommons.org/licenses/by-sa/3.0/"/>
              </a:rPr>
              <a:t>CC BY-SA</a:t>
            </a:r>
            <a:endParaRPr lang="en-US" sz="700">
              <a:solidFill>
                <a:srgbClr val="FFFFFF"/>
              </a:solidFill>
            </a:endParaRPr>
          </a:p>
        </p:txBody>
      </p:sp>
    </p:spTree>
    <p:extLst>
      <p:ext uri="{BB962C8B-B14F-4D97-AF65-F5344CB8AC3E}">
        <p14:creationId xmlns:p14="http://schemas.microsoft.com/office/powerpoint/2010/main" val="1548401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a:solidFill>
              <a:srgbClr val="153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result for class 5">
            <a:extLst>
              <a:ext uri="{FF2B5EF4-FFF2-40B4-BE49-F238E27FC236}">
                <a16:creationId xmlns:a16="http://schemas.microsoft.com/office/drawing/2014/main" xmlns="" id="{74780B2E-CA39-4A79-BAAD-6C4A23B73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7873" y="3017539"/>
            <a:ext cx="2006296" cy="8229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420" y="-2"/>
            <a:ext cx="10958749" cy="1325563"/>
          </a:xfrm>
        </p:spPr>
        <p:txBody>
          <a:bodyPr>
            <a:normAutofit/>
          </a:bodyPr>
          <a:lstStyle/>
          <a:p>
            <a:r>
              <a:rPr lang="en-US" u="sng" dirty="0">
                <a:latin typeface="Arial Black" panose="020B0A04020102020204" pitchFamily="34" charset="0"/>
              </a:rPr>
              <a:t>Class Five:</a:t>
            </a:r>
            <a:r>
              <a:rPr lang="en-US" dirty="0">
                <a:latin typeface="Arial Black" panose="020B0A04020102020204" pitchFamily="34" charset="0"/>
              </a:rPr>
              <a:t> </a:t>
            </a:r>
            <a:r>
              <a:rPr lang="en-US" b="1" dirty="0"/>
              <a:t>Accessing the Student Portal</a:t>
            </a:r>
          </a:p>
        </p:txBody>
      </p:sp>
      <p:sp>
        <p:nvSpPr>
          <p:cNvPr id="4" name="Title 1"/>
          <p:cNvSpPr>
            <a:spLocks noGrp="1"/>
          </p:cNvSpPr>
          <p:nvPr>
            <p:ph idx="1"/>
          </p:nvPr>
        </p:nvSpPr>
        <p:spPr>
          <a:xfrm>
            <a:off x="55419" y="1325561"/>
            <a:ext cx="9992058" cy="5532439"/>
          </a:xfrm>
        </p:spPr>
        <p:txBody>
          <a:bodyPr anchor="ctr">
            <a:normAutofit/>
          </a:bodyPr>
          <a:lstStyle/>
          <a:p>
            <a:pPr marL="0" lvl="0" indent="0">
              <a:buNone/>
            </a:pPr>
            <a:r>
              <a:rPr kumimoji="0" lang="en-US" altLang="en-US" b="1" i="0" u="sng" strike="noStrike" cap="none" normalizeH="0" baseline="0" dirty="0">
                <a:ln>
                  <a:noFill/>
                </a:ln>
                <a:solidFill>
                  <a:srgbClr val="00B0F0"/>
                </a:solidFill>
                <a:effectLst/>
                <a:latin typeface="Berlin Sans FB Demi" panose="020E0802020502020306" pitchFamily="34" charset="0"/>
                <a:ea typeface="Calibri" panose="020F0502020204030204" pitchFamily="34" charset="0"/>
                <a:cs typeface="Times New Roman" panose="02020603050405020304" pitchFamily="18" charset="0"/>
              </a:rPr>
              <a:t>Infinite Campus Student Portal:</a:t>
            </a:r>
          </a:p>
          <a:p>
            <a:pPr marL="0" lvl="0" indent="0">
              <a:buNone/>
            </a:pPr>
            <a:r>
              <a:rPr kumimoji="0" lang="en-US" altLang="en-US" sz="2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hlinkClick r:id="rId3"/>
              </a:rPr>
              <a:t>https://sis.bpsma.org/campus/portal/brockton.jsp</a:t>
            </a:r>
            <a:r>
              <a:rPr kumimoji="0" lang="en-US" altLang="en-US" sz="2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1" i="0" u="sng"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OR</a:t>
            </a:r>
          </a:p>
          <a:p>
            <a:pPr marL="0" lvl="0" indent="0">
              <a:buNone/>
            </a:pPr>
            <a:r>
              <a:rPr kumimoji="0" lang="en-US" altLang="en-US" sz="2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Ms. Brown’s Webpage and click Student Portal Menu Tab</a:t>
            </a:r>
          </a:p>
          <a:p>
            <a:pPr marL="0" lvl="0" indent="0">
              <a:buNone/>
            </a:pPr>
            <a:r>
              <a:rPr kumimoji="0" lang="en-US" altLang="en-US" sz="3200" b="0" i="0" u="none" strike="noStrike" cap="none" normalizeH="0" baseline="0" dirty="0">
                <a:ln>
                  <a:noFill/>
                </a:ln>
                <a:effectLst/>
              </a:rPr>
              <a:t/>
            </a:r>
            <a:br>
              <a:rPr kumimoji="0" lang="en-US" altLang="en-US" sz="3200" b="0" i="0" u="none" strike="noStrike" cap="none" normalizeH="0" baseline="0" dirty="0">
                <a:ln>
                  <a:noFill/>
                </a:ln>
                <a:effectLst/>
              </a:rPr>
            </a:br>
            <a:r>
              <a:rPr kumimoji="0" lang="en-US" altLang="en-US" sz="3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Username: Type your student ID number</a:t>
            </a:r>
            <a:r>
              <a:rPr kumimoji="0" lang="en-US" altLang="en-US" sz="3200" b="0" i="0" u="none" strike="noStrike" cap="none" normalizeH="0" baseline="0" dirty="0">
                <a:ln>
                  <a:noFill/>
                </a:ln>
                <a:effectLst/>
              </a:rPr>
              <a:t/>
            </a:r>
            <a:br>
              <a:rPr kumimoji="0" lang="en-US" altLang="en-US" sz="3200" b="0" i="0" u="none" strike="noStrike" cap="none" normalizeH="0" baseline="0" dirty="0">
                <a:ln>
                  <a:noFill/>
                </a:ln>
                <a:effectLst/>
              </a:rPr>
            </a:br>
            <a:r>
              <a:rPr kumimoji="0" lang="en-US" altLang="en-US" sz="3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Password: Your full birthday</a:t>
            </a:r>
            <a:r>
              <a:rPr lang="en-US" altLang="en-US" sz="3200" dirty="0">
                <a:latin typeface="Calibri" panose="020F0502020204030204" pitchFamily="34" charset="0"/>
                <a:ea typeface="Calibri" panose="020F0502020204030204" pitchFamily="34" charset="0"/>
                <a:cs typeface="Times New Roman" panose="02020603050405020304" pitchFamily="18" charset="0"/>
              </a:rPr>
              <a:t>  [mm/</a:t>
            </a:r>
            <a:r>
              <a:rPr lang="en-US" altLang="en-US" sz="3200" dirty="0" err="1">
                <a:latin typeface="Calibri" panose="020F0502020204030204" pitchFamily="34" charset="0"/>
                <a:ea typeface="Calibri" panose="020F0502020204030204" pitchFamily="34" charset="0"/>
                <a:cs typeface="Times New Roman" panose="02020603050405020304" pitchFamily="18" charset="0"/>
              </a:rPr>
              <a:t>dd</a:t>
            </a:r>
            <a:r>
              <a:rPr lang="en-US" altLang="en-US" sz="3200" dirty="0">
                <a:latin typeface="Calibri" panose="020F0502020204030204" pitchFamily="34" charset="0"/>
                <a:ea typeface="Calibri" panose="020F0502020204030204" pitchFamily="34" charset="0"/>
                <a:cs typeface="Times New Roman" panose="02020603050405020304" pitchFamily="18" charset="0"/>
              </a:rPr>
              <a:t>/</a:t>
            </a:r>
            <a:r>
              <a:rPr lang="en-US" altLang="en-US" sz="3200" dirty="0" err="1">
                <a:latin typeface="Calibri" panose="020F0502020204030204" pitchFamily="34" charset="0"/>
                <a:ea typeface="Calibri" panose="020F0502020204030204" pitchFamily="34" charset="0"/>
                <a:cs typeface="Times New Roman" panose="02020603050405020304" pitchFamily="18" charset="0"/>
              </a:rPr>
              <a:t>yyyy</a:t>
            </a:r>
            <a:r>
              <a:rPr lang="en-US" altLang="en-US" sz="3200" dirty="0">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3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n-US" sz="2400" dirty="0">
              <a:latin typeface="Calibri" panose="020F0502020204030204" pitchFamily="34" charset="0"/>
              <a:cs typeface="Times New Roman" panose="02020603050405020304" pitchFamily="18" charset="0"/>
            </a:endParaRPr>
          </a:p>
          <a:p>
            <a:pPr marL="0" indent="0">
              <a:buNone/>
            </a:pPr>
            <a:r>
              <a:rPr lang="en-US" sz="2400" dirty="0">
                <a:solidFill>
                  <a:srgbClr val="0070C0"/>
                </a:solidFill>
                <a:latin typeface="Arial Rounded MT Bold" panose="020F0704030504030204" pitchFamily="34" charset="0"/>
              </a:rPr>
              <a:t>Review:</a:t>
            </a:r>
          </a:p>
          <a:p>
            <a:r>
              <a:rPr lang="en-US" sz="2400" dirty="0">
                <a:solidFill>
                  <a:srgbClr val="0070C0"/>
                </a:solidFill>
                <a:latin typeface="Arial Rounded MT Bold" panose="020F0704030504030204" pitchFamily="34" charset="0"/>
              </a:rPr>
              <a:t>Buy Backs</a:t>
            </a:r>
          </a:p>
          <a:p>
            <a:r>
              <a:rPr lang="en-US" sz="2400" dirty="0">
                <a:solidFill>
                  <a:srgbClr val="0070C0"/>
                </a:solidFill>
                <a:latin typeface="Arial Rounded MT Bold" panose="020F0704030504030204" pitchFamily="34" charset="0"/>
              </a:rPr>
              <a:t>Attendance</a:t>
            </a:r>
          </a:p>
          <a:p>
            <a:r>
              <a:rPr lang="en-US" sz="2400" dirty="0">
                <a:solidFill>
                  <a:srgbClr val="0070C0"/>
                </a:solidFill>
                <a:latin typeface="Arial Rounded MT Bold" panose="020F0704030504030204" pitchFamily="34" charset="0"/>
              </a:rPr>
              <a:t>Auto Failure</a:t>
            </a:r>
          </a:p>
          <a:p>
            <a:pPr marL="0" lvl="0" indent="0">
              <a:buNone/>
            </a:pPr>
            <a:endParaRPr lang="en-US" sz="2400" dirty="0"/>
          </a:p>
        </p:txBody>
      </p:sp>
    </p:spTree>
    <p:extLst>
      <p:ext uri="{BB962C8B-B14F-4D97-AF65-F5344CB8AC3E}">
        <p14:creationId xmlns:p14="http://schemas.microsoft.com/office/powerpoint/2010/main" val="3981891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68"/>
            <a:ext cx="12192000" cy="1325563"/>
          </a:xfrm>
        </p:spPr>
        <p:txBody>
          <a:bodyPr/>
          <a:lstStyle/>
          <a:p>
            <a:r>
              <a:rPr lang="en-US" b="1" dirty="0">
                <a:solidFill>
                  <a:schemeClr val="accent6">
                    <a:lumMod val="50000"/>
                  </a:schemeClr>
                </a:solidFill>
                <a:latin typeface="Aharoni" panose="02010803020104030203" pitchFamily="2" charset="-79"/>
                <a:cs typeface="Aharoni" panose="02010803020104030203" pitchFamily="2" charset="-79"/>
              </a:rPr>
              <a:t>So far in this class we have…</a:t>
            </a:r>
          </a:p>
        </p:txBody>
      </p:sp>
      <p:sp>
        <p:nvSpPr>
          <p:cNvPr id="3" name="Content Placeholder 2"/>
          <p:cNvSpPr>
            <a:spLocks noGrp="1"/>
          </p:cNvSpPr>
          <p:nvPr>
            <p:ph idx="1"/>
          </p:nvPr>
        </p:nvSpPr>
        <p:spPr>
          <a:xfrm>
            <a:off x="0" y="945950"/>
            <a:ext cx="12192000" cy="5912050"/>
          </a:xfrm>
        </p:spPr>
        <p:txBody>
          <a:bodyPr>
            <a:noAutofit/>
          </a:bodyPr>
          <a:lstStyle/>
          <a:p>
            <a:pPr lvl="0"/>
            <a:r>
              <a:rPr lang="en-US" sz="2400" dirty="0">
                <a:solidFill>
                  <a:schemeClr val="accent6">
                    <a:lumMod val="50000"/>
                  </a:schemeClr>
                </a:solidFill>
              </a:rPr>
              <a:t>Reviewed Fire Drill Protocol from B315 </a:t>
            </a:r>
          </a:p>
          <a:p>
            <a:pPr lvl="0"/>
            <a:r>
              <a:rPr lang="en-US" sz="2400" dirty="0">
                <a:solidFill>
                  <a:schemeClr val="accent6">
                    <a:lumMod val="50000"/>
                  </a:schemeClr>
                </a:solidFill>
              </a:rPr>
              <a:t>Reviewed the Class Motto  - “Keep It Professional!”</a:t>
            </a:r>
          </a:p>
          <a:p>
            <a:pPr lvl="0"/>
            <a:r>
              <a:rPr lang="en-US" sz="2400" dirty="0">
                <a:solidFill>
                  <a:schemeClr val="accent6">
                    <a:lumMod val="50000"/>
                  </a:schemeClr>
                </a:solidFill>
              </a:rPr>
              <a:t>Accessed District Email and reviewed Themes (in Settings) and Forwarding to Personal Email.</a:t>
            </a:r>
          </a:p>
          <a:p>
            <a:r>
              <a:rPr lang="en-US" sz="2400" dirty="0">
                <a:solidFill>
                  <a:schemeClr val="accent6">
                    <a:lumMod val="50000"/>
                  </a:schemeClr>
                </a:solidFill>
              </a:rPr>
              <a:t>Reviewed Rules &amp; Expectations</a:t>
            </a:r>
          </a:p>
          <a:p>
            <a:r>
              <a:rPr lang="en-US" sz="2400" dirty="0">
                <a:solidFill>
                  <a:schemeClr val="accent6">
                    <a:lumMod val="50000"/>
                  </a:schemeClr>
                </a:solidFill>
              </a:rPr>
              <a:t>Coordinated Seating </a:t>
            </a:r>
          </a:p>
          <a:p>
            <a:r>
              <a:rPr lang="en-US" sz="2400" dirty="0">
                <a:solidFill>
                  <a:schemeClr val="accent6">
                    <a:lumMod val="50000"/>
                  </a:schemeClr>
                </a:solidFill>
              </a:rPr>
              <a:t>Been successful  with Network Logon using Student ID &amp; DOB </a:t>
            </a:r>
          </a:p>
          <a:p>
            <a:r>
              <a:rPr lang="en-US" sz="2400" dirty="0">
                <a:solidFill>
                  <a:schemeClr val="accent6">
                    <a:lumMod val="50000"/>
                  </a:schemeClr>
                </a:solidFill>
              </a:rPr>
              <a:t>Reviewed the Guiding Question &amp; typed up final draft in MS Forms (Pre-Assessment)</a:t>
            </a:r>
          </a:p>
          <a:p>
            <a:pPr lvl="0"/>
            <a:r>
              <a:rPr lang="en-US" sz="2400" dirty="0">
                <a:solidFill>
                  <a:schemeClr val="accent6">
                    <a:lumMod val="50000"/>
                  </a:schemeClr>
                </a:solidFill>
              </a:rPr>
              <a:t>Had a Keyboarding Overview </a:t>
            </a:r>
            <a:r>
              <a:rPr lang="en-US" sz="2400" i="1" dirty="0">
                <a:solidFill>
                  <a:schemeClr val="accent6">
                    <a:lumMod val="50000"/>
                  </a:schemeClr>
                </a:solidFill>
              </a:rPr>
              <a:t>(Goal is 5wpm </a:t>
            </a:r>
            <a:r>
              <a:rPr lang="en-US" sz="2400" b="1" i="1" dirty="0">
                <a:solidFill>
                  <a:schemeClr val="accent6">
                    <a:lumMod val="50000"/>
                  </a:schemeClr>
                </a:solidFill>
              </a:rPr>
              <a:t>X</a:t>
            </a:r>
            <a:r>
              <a:rPr lang="en-US" sz="2400" i="1" dirty="0">
                <a:solidFill>
                  <a:schemeClr val="accent6">
                    <a:lumMod val="50000"/>
                  </a:schemeClr>
                </a:solidFill>
              </a:rPr>
              <a:t> your grade level.)</a:t>
            </a:r>
          </a:p>
          <a:p>
            <a:pPr lvl="0"/>
            <a:r>
              <a:rPr lang="en-US" sz="2400" dirty="0">
                <a:solidFill>
                  <a:schemeClr val="accent6">
                    <a:lumMod val="50000"/>
                  </a:schemeClr>
                </a:solidFill>
              </a:rPr>
              <a:t>Learned about the process for Assessment of Typing.com focusing on Activity of ALL TIME.</a:t>
            </a:r>
          </a:p>
          <a:p>
            <a:pPr lvl="0"/>
            <a:r>
              <a:rPr lang="en-US" sz="2400" dirty="0">
                <a:solidFill>
                  <a:schemeClr val="accent6">
                    <a:lumMod val="50000"/>
                  </a:schemeClr>
                </a:solidFill>
              </a:rPr>
              <a:t>Accessed the teacher’s webpage.</a:t>
            </a:r>
          </a:p>
          <a:p>
            <a:pPr lvl="0"/>
            <a:r>
              <a:rPr lang="en-US" sz="2400" dirty="0">
                <a:solidFill>
                  <a:schemeClr val="accent6">
                    <a:lumMod val="50000"/>
                  </a:schemeClr>
                </a:solidFill>
              </a:rPr>
              <a:t>Created Favorites &amp; Desktop Shortcuts for www.BrownB315.weebly.com &amp; Typing.com</a:t>
            </a:r>
          </a:p>
          <a:p>
            <a:pPr lvl="0"/>
            <a:r>
              <a:rPr lang="en-US" sz="2400" dirty="0">
                <a:solidFill>
                  <a:schemeClr val="accent6">
                    <a:lumMod val="50000"/>
                  </a:schemeClr>
                </a:solidFill>
              </a:rPr>
              <a:t>Infinite Campus and Policy (Buy Back, Attendance &amp; Auto Fail)</a:t>
            </a:r>
          </a:p>
        </p:txBody>
      </p:sp>
    </p:spTree>
    <p:extLst>
      <p:ext uri="{BB962C8B-B14F-4D97-AF65-F5344CB8AC3E}">
        <p14:creationId xmlns:p14="http://schemas.microsoft.com/office/powerpoint/2010/main" val="370720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42"/>
            <a:ext cx="12191999" cy="879694"/>
          </a:xfrm>
        </p:spPr>
        <p:txBody>
          <a:bodyPr>
            <a:normAutofit/>
          </a:bodyPr>
          <a:lstStyle/>
          <a:p>
            <a:r>
              <a:rPr lang="en-US" sz="4000" b="1" dirty="0" smtClean="0">
                <a:latin typeface="Aharoni" panose="02010803020104030203" pitchFamily="2" charset="-79"/>
                <a:cs typeface="Aharoni" panose="02010803020104030203" pitchFamily="2" charset="-79"/>
              </a:rPr>
              <a:t>Class 21 - Today’s Assignment 4.11.18 &amp; 4.12.18</a:t>
            </a:r>
            <a:endParaRPr lang="en-US" sz="4000" b="1" dirty="0">
              <a:latin typeface="Aharoni" panose="02010803020104030203" pitchFamily="2" charset="-79"/>
              <a:cs typeface="Aharoni" panose="02010803020104030203" pitchFamily="2" charset="-79"/>
            </a:endParaRPr>
          </a:p>
        </p:txBody>
      </p:sp>
      <p:sp>
        <p:nvSpPr>
          <p:cNvPr id="4" name="Rectangle 3"/>
          <p:cNvSpPr/>
          <p:nvPr/>
        </p:nvSpPr>
        <p:spPr>
          <a:xfrm>
            <a:off x="1" y="2148745"/>
            <a:ext cx="12191999" cy="4493538"/>
          </a:xfrm>
          <a:prstGeom prst="rect">
            <a:avLst/>
          </a:prstGeom>
        </p:spPr>
        <p:txBody>
          <a:bodyPr wrap="square">
            <a:spAutoFit/>
          </a:bodyPr>
          <a:lstStyle/>
          <a:p>
            <a:r>
              <a:rPr lang="en-US" sz="2800" b="1" u="sng" dirty="0" smtClean="0">
                <a:solidFill>
                  <a:srgbClr val="7030A0"/>
                </a:solidFill>
              </a:rPr>
              <a:t>New Objectives:</a:t>
            </a:r>
          </a:p>
          <a:p>
            <a:r>
              <a:rPr lang="en-US" sz="2800" dirty="0" smtClean="0"/>
              <a:t>Students </a:t>
            </a:r>
            <a:r>
              <a:rPr lang="en-US" sz="2800" dirty="0"/>
              <a:t>will be introduced </a:t>
            </a:r>
            <a:r>
              <a:rPr lang="en-US" sz="2800" dirty="0" smtClean="0"/>
              <a:t>to:</a:t>
            </a:r>
          </a:p>
          <a:p>
            <a:pPr marL="457200" indent="-457200">
              <a:buFont typeface="Arial" panose="020B0604020202020204" pitchFamily="34" charset="0"/>
              <a:buChar char="•"/>
            </a:pPr>
            <a:r>
              <a:rPr lang="en-US" sz="2400" dirty="0" smtClean="0"/>
              <a:t>Inserting Comments</a:t>
            </a:r>
          </a:p>
          <a:p>
            <a:pPr marL="457200" indent="-457200">
              <a:buFont typeface="Arial" panose="020B0604020202020204" pitchFamily="34" charset="0"/>
              <a:buChar char="•"/>
            </a:pPr>
            <a:r>
              <a:rPr lang="en-US" sz="2400" dirty="0" smtClean="0"/>
              <a:t>Altering Line Spacing from Single to Double using the Line Spacing Tool</a:t>
            </a:r>
          </a:p>
          <a:p>
            <a:pPr marL="457200" indent="-457200">
              <a:buFont typeface="Arial" panose="020B0604020202020204" pitchFamily="34" charset="0"/>
              <a:buChar char="•"/>
            </a:pPr>
            <a:r>
              <a:rPr lang="en-US" sz="2400" dirty="0" smtClean="0"/>
              <a:t>Inserting a Header &amp; Footer</a:t>
            </a:r>
          </a:p>
          <a:p>
            <a:pPr marL="457200" indent="-457200">
              <a:buFont typeface="Arial" panose="020B0604020202020204" pitchFamily="34" charset="0"/>
              <a:buChar char="•"/>
            </a:pPr>
            <a:r>
              <a:rPr lang="en-US" sz="2400" dirty="0" smtClean="0"/>
              <a:t>Paragraph Alignment Tools/Shortcuts (center, left/right align &amp; justify)</a:t>
            </a:r>
          </a:p>
          <a:p>
            <a:pPr marL="457200" indent="-457200">
              <a:buFont typeface="Arial" panose="020B0604020202020204" pitchFamily="34" charset="0"/>
              <a:buChar char="•"/>
            </a:pPr>
            <a:r>
              <a:rPr lang="en-US" sz="2400" dirty="0" smtClean="0"/>
              <a:t>Bulleted &amp; Numbered List</a:t>
            </a:r>
          </a:p>
          <a:p>
            <a:endParaRPr lang="en-US" sz="1000" dirty="0" smtClean="0">
              <a:solidFill>
                <a:srgbClr val="7030A0"/>
              </a:solidFill>
            </a:endParaRPr>
          </a:p>
          <a:p>
            <a:r>
              <a:rPr lang="en-US" sz="2800" b="1" u="sng" dirty="0" smtClean="0">
                <a:solidFill>
                  <a:schemeClr val="accent2">
                    <a:lumMod val="75000"/>
                  </a:schemeClr>
                </a:solidFill>
              </a:rPr>
              <a:t>Continuing Objectives:</a:t>
            </a:r>
            <a:endParaRPr lang="en-US" sz="2800" b="1" u="sng" dirty="0">
              <a:solidFill>
                <a:schemeClr val="accent2">
                  <a:lumMod val="75000"/>
                </a:schemeClr>
              </a:solidFill>
            </a:endParaRPr>
          </a:p>
          <a:p>
            <a:pPr marL="457200" indent="-457200">
              <a:buFont typeface="Wingdings" panose="05000000000000000000" pitchFamily="2" charset="2"/>
              <a:buChar char="v"/>
            </a:pPr>
            <a:r>
              <a:rPr lang="en-US" sz="2400" dirty="0" smtClean="0"/>
              <a:t>Students </a:t>
            </a:r>
            <a:r>
              <a:rPr lang="en-US" sz="2400" dirty="0"/>
              <a:t>will </a:t>
            </a:r>
            <a:r>
              <a:rPr lang="en-US" sz="2400" dirty="0" smtClean="0"/>
              <a:t>navigate the teacher’s webpage to access class lessons and activities.</a:t>
            </a:r>
          </a:p>
          <a:p>
            <a:pPr marL="457200" indent="-457200">
              <a:buFont typeface="Wingdings" panose="05000000000000000000" pitchFamily="2" charset="2"/>
              <a:buChar char="v"/>
            </a:pPr>
            <a:r>
              <a:rPr lang="en-US" sz="2400" dirty="0" smtClean="0">
                <a:solidFill>
                  <a:srgbClr val="0000FF"/>
                </a:solidFill>
              </a:rPr>
              <a:t>Students will practice downloading files &amp; saving to a network drive (H:/ drive – Class Folder.)</a:t>
            </a:r>
          </a:p>
          <a:p>
            <a:pPr marL="457200" indent="-457200">
              <a:buFont typeface="Wingdings" panose="05000000000000000000" pitchFamily="2" charset="2"/>
              <a:buChar char="v"/>
            </a:pPr>
            <a:r>
              <a:rPr lang="en-US" sz="2400" dirty="0" smtClean="0">
                <a:solidFill>
                  <a:srgbClr val="FF0000"/>
                </a:solidFill>
              </a:rPr>
              <a:t>Students will be continue lessons using  skills to access and apply Font Editing Tools of Word.</a:t>
            </a:r>
          </a:p>
        </p:txBody>
      </p:sp>
      <p:sp>
        <p:nvSpPr>
          <p:cNvPr id="6" name="Rectangle 5"/>
          <p:cNvSpPr/>
          <p:nvPr/>
        </p:nvSpPr>
        <p:spPr>
          <a:xfrm>
            <a:off x="172996" y="1520459"/>
            <a:ext cx="12019004" cy="646331"/>
          </a:xfrm>
          <a:prstGeom prst="rect">
            <a:avLst/>
          </a:prstGeom>
          <a:noFill/>
          <a:ln>
            <a:solidFill>
              <a:srgbClr val="008000"/>
            </a:solidFill>
          </a:ln>
        </p:spPr>
        <p:txBody>
          <a:bodyPr wrap="square" lIns="91440" tIns="45720" rIns="91440" bIns="45720">
            <a:spAutoFit/>
          </a:bodyPr>
          <a:lstStyle/>
          <a:p>
            <a:pPr algn="ctr"/>
            <a:r>
              <a:rPr lang="en-US" sz="3600" dirty="0" smtClean="0">
                <a:ln w="38100">
                  <a:solidFill>
                    <a:srgbClr val="FF3399"/>
                  </a:solidFill>
                </a:ln>
                <a:solidFill>
                  <a:srgbClr val="23B75F"/>
                </a:solidFill>
              </a:rPr>
              <a:t>Today’s Overall Objectives:</a:t>
            </a:r>
            <a:endParaRPr lang="en-US" sz="3600" dirty="0">
              <a:ln w="38100">
                <a:solidFill>
                  <a:srgbClr val="FF3399"/>
                </a:solidFill>
              </a:ln>
              <a:solidFill>
                <a:srgbClr val="23B75F"/>
              </a:solidFill>
            </a:endParaRPr>
          </a:p>
        </p:txBody>
      </p:sp>
      <p:sp>
        <p:nvSpPr>
          <p:cNvPr id="7" name="Title 1"/>
          <p:cNvSpPr txBox="1">
            <a:spLocks/>
          </p:cNvSpPr>
          <p:nvPr/>
        </p:nvSpPr>
        <p:spPr>
          <a:xfrm>
            <a:off x="172996" y="759854"/>
            <a:ext cx="12019004" cy="8796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v"/>
            </a:pPr>
            <a:r>
              <a:rPr lang="en-US" sz="4000" dirty="0" smtClean="0"/>
              <a:t>3  </a:t>
            </a:r>
            <a:r>
              <a:rPr lang="en-US" sz="4000" i="1" dirty="0"/>
              <a:t>Formatting Font and More: The Bicycle Paragraph</a:t>
            </a:r>
          </a:p>
        </p:txBody>
      </p:sp>
    </p:spTree>
    <p:extLst>
      <p:ext uri="{BB962C8B-B14F-4D97-AF65-F5344CB8AC3E}">
        <p14:creationId xmlns:p14="http://schemas.microsoft.com/office/powerpoint/2010/main" val="354600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13" y="593595"/>
            <a:ext cx="11130874" cy="1325563"/>
          </a:xfrm>
        </p:spPr>
        <p:txBody>
          <a:bodyPr/>
          <a:lstStyle/>
          <a:p>
            <a:r>
              <a:rPr lang="en-US" b="1" dirty="0"/>
              <a:t>Class Four:  Our Class Motto is…</a:t>
            </a:r>
            <a:br>
              <a:rPr lang="en-US" b="1" dirty="0"/>
            </a:br>
            <a:r>
              <a:rPr lang="en-US" b="1" dirty="0">
                <a:latin typeface="Arial Black" panose="020B0A04020102020204" pitchFamily="34" charset="0"/>
              </a:rPr>
              <a:t>Let’s Keep it Professional</a:t>
            </a:r>
          </a:p>
        </p:txBody>
      </p:sp>
      <p:pic>
        <p:nvPicPr>
          <p:cNvPr id="2050" name="Picture 2" descr="Image result for keep it professiona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34" y="2679142"/>
            <a:ext cx="4430523" cy="29573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4.bp.blogspot.com/-7bC2BpN3Egk/TsRiJIUbP6I/AAAAAAAAAAU/nR83Fz5fk1Q/s1600/pro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3193" y="593595"/>
            <a:ext cx="3297385" cy="4213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3249" y="2094367"/>
            <a:ext cx="11272241" cy="584775"/>
          </a:xfrm>
          <a:prstGeom prst="rect">
            <a:avLst/>
          </a:prstGeom>
          <a:noFill/>
        </p:spPr>
        <p:txBody>
          <a:bodyPr wrap="square" rtlCol="0">
            <a:spAutoFit/>
          </a:bodyPr>
          <a:lstStyle/>
          <a:p>
            <a:r>
              <a:rPr lang="en-US" sz="3200" dirty="0">
                <a:solidFill>
                  <a:srgbClr val="C00000"/>
                </a:solidFill>
                <a:latin typeface="Aharoni" panose="02010803020104030203" pitchFamily="2" charset="-79"/>
                <a:cs typeface="Aharoni" panose="02010803020104030203" pitchFamily="2" charset="-79"/>
              </a:rPr>
              <a:t>Think about what that means to you…</a:t>
            </a:r>
          </a:p>
        </p:txBody>
      </p:sp>
      <p:sp>
        <p:nvSpPr>
          <p:cNvPr id="6" name="Rectangle 5"/>
          <p:cNvSpPr/>
          <p:nvPr/>
        </p:nvSpPr>
        <p:spPr>
          <a:xfrm>
            <a:off x="443249" y="5808502"/>
            <a:ext cx="11413609"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hlinkClick r:id="rId2"/>
              </a:rPr>
              <a:t>17 Tips on Ms. Brown’s Webpage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TextBox 6"/>
          <p:cNvSpPr txBox="1"/>
          <p:nvPr/>
        </p:nvSpPr>
        <p:spPr>
          <a:xfrm>
            <a:off x="5456421" y="5516380"/>
            <a:ext cx="6259070" cy="461665"/>
          </a:xfrm>
          <a:prstGeom prst="rect">
            <a:avLst/>
          </a:prstGeom>
          <a:noFill/>
        </p:spPr>
        <p:txBody>
          <a:bodyPr wrap="square" rtlCol="0">
            <a:spAutoFit/>
          </a:bodyPr>
          <a:lstStyle/>
          <a:p>
            <a:r>
              <a:rPr lang="en-US" sz="2400" dirty="0"/>
              <a:t>Will be discussed, at length, later on…</a:t>
            </a:r>
          </a:p>
        </p:txBody>
      </p:sp>
    </p:spTree>
    <p:extLst>
      <p:ext uri="{BB962C8B-B14F-4D97-AF65-F5344CB8AC3E}">
        <p14:creationId xmlns:p14="http://schemas.microsoft.com/office/powerpoint/2010/main" val="2004500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Exit Procedures</a:t>
            </a:r>
          </a:p>
        </p:txBody>
      </p:sp>
      <p:sp>
        <p:nvSpPr>
          <p:cNvPr id="3" name="Content Placeholder 2"/>
          <p:cNvSpPr>
            <a:spLocks noGrp="1"/>
          </p:cNvSpPr>
          <p:nvPr>
            <p:ph idx="1"/>
          </p:nvPr>
        </p:nvSpPr>
        <p:spPr>
          <a:xfrm>
            <a:off x="838200" y="1922882"/>
            <a:ext cx="10515600" cy="4351338"/>
          </a:xfrm>
        </p:spPr>
        <p:txBody>
          <a:bodyPr>
            <a:normAutofit/>
          </a:bodyPr>
          <a:lstStyle/>
          <a:p>
            <a:r>
              <a:rPr lang="en-US" sz="3600" dirty="0"/>
              <a:t>Log Off</a:t>
            </a:r>
          </a:p>
          <a:p>
            <a:r>
              <a:rPr lang="en-US" sz="3600" dirty="0"/>
              <a:t>Switch User/Other User (Optional)</a:t>
            </a:r>
          </a:p>
          <a:p>
            <a:r>
              <a:rPr lang="en-US" sz="3600" dirty="0"/>
              <a:t>Area is Neat</a:t>
            </a:r>
          </a:p>
          <a:p>
            <a:r>
              <a:rPr lang="en-US" sz="3600" dirty="0"/>
              <a:t>Any trash should be thrown away</a:t>
            </a:r>
          </a:p>
          <a:p>
            <a:r>
              <a:rPr lang="en-US" sz="3600" dirty="0"/>
              <a:t>Chairs pushed in BEFORE you leave, wait by your seat</a:t>
            </a:r>
          </a:p>
          <a:p>
            <a:r>
              <a:rPr lang="en-US" sz="3600" dirty="0"/>
              <a:t>Gather all personal belongings</a:t>
            </a:r>
          </a:p>
          <a:p>
            <a:r>
              <a:rPr lang="en-US" sz="3600" dirty="0"/>
              <a:t>Dismissed by the teacher, NOT the BELL</a:t>
            </a:r>
          </a:p>
        </p:txBody>
      </p:sp>
      <p:pic>
        <p:nvPicPr>
          <p:cNvPr id="1026" name="Picture 2" descr="http://kansasasd.com/downloads/cm_attachments/Ex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064" y="365125"/>
            <a:ext cx="4243452" cy="212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854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F6B1B3-D903-4C9C-B04F-6D60E38D53E8}"/>
              </a:ext>
            </a:extLst>
          </p:cNvPr>
          <p:cNvSpPr>
            <a:spLocks noGrp="1"/>
          </p:cNvSpPr>
          <p:nvPr>
            <p:ph type="title"/>
          </p:nvPr>
        </p:nvSpPr>
        <p:spPr>
          <a:xfrm>
            <a:off x="204865" y="202035"/>
            <a:ext cx="11362545" cy="793017"/>
          </a:xfrm>
        </p:spPr>
        <p:txBody>
          <a:bodyPr>
            <a:noAutofit/>
          </a:bodyPr>
          <a:lstStyle/>
          <a:p>
            <a:r>
              <a:rPr lang="en-US" altLang="en-US" sz="3200" b="1" dirty="0">
                <a:solidFill>
                  <a:srgbClr val="0070C0"/>
                </a:solidFill>
                <a:latin typeface="Aharoni" panose="02010803020104030203" pitchFamily="2" charset="-79"/>
                <a:ea typeface="Calibri" panose="020F0502020204030204" pitchFamily="34" charset="0"/>
                <a:cs typeface="Aharoni" panose="02010803020104030203" pitchFamily="2" charset="-79"/>
              </a:rPr>
              <a:t>Class Two:</a:t>
            </a:r>
            <a:br>
              <a:rPr lang="en-US" altLang="en-US" sz="3200" b="1" dirty="0">
                <a:solidFill>
                  <a:srgbClr val="0070C0"/>
                </a:solidFill>
                <a:latin typeface="Aharoni" panose="02010803020104030203" pitchFamily="2" charset="-79"/>
                <a:ea typeface="Calibri" panose="020F0502020204030204" pitchFamily="34" charset="0"/>
                <a:cs typeface="Aharoni" panose="02010803020104030203" pitchFamily="2" charset="-79"/>
              </a:rPr>
            </a:br>
            <a:r>
              <a:rPr lang="en-US" altLang="en-US" sz="3200" b="1" dirty="0">
                <a:solidFill>
                  <a:srgbClr val="0070C0"/>
                </a:solidFill>
                <a:latin typeface="Aharoni" panose="02010803020104030203" pitchFamily="2" charset="-79"/>
                <a:ea typeface="Calibri" panose="020F0502020204030204" pitchFamily="34" charset="0"/>
                <a:cs typeface="Aharoni" panose="02010803020104030203" pitchFamily="2" charset="-79"/>
              </a:rPr>
              <a:t>Keyboarding Introduction &amp; Assessment Page Review</a:t>
            </a:r>
            <a:endParaRPr lang="en-US" sz="3200"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xmlns="" id="{68B6888C-92CB-453B-8727-5409EDE2A480}"/>
              </a:ext>
            </a:extLst>
          </p:cNvPr>
          <p:cNvSpPr>
            <a:spLocks noGrp="1"/>
          </p:cNvSpPr>
          <p:nvPr>
            <p:ph idx="1"/>
          </p:nvPr>
        </p:nvSpPr>
        <p:spPr>
          <a:xfrm>
            <a:off x="303484" y="1150903"/>
            <a:ext cx="6193569" cy="1008508"/>
          </a:xfrm>
        </p:spPr>
        <p:txBody>
          <a:bodyPr>
            <a:noAutofit/>
          </a:bodyPr>
          <a:lstStyle/>
          <a:p>
            <a:pPr eaLnBrk="0" fontAlgn="base" hangingPunct="0">
              <a:lnSpc>
                <a:spcPct val="100000"/>
              </a:lnSpc>
              <a:spcBef>
                <a:spcPct val="0"/>
              </a:spcBef>
              <a:spcAft>
                <a:spcPct val="0"/>
              </a:spcAft>
            </a:pPr>
            <a:r>
              <a:rPr lang="en-US" altLang="en-US" sz="3200" dirty="0">
                <a:solidFill>
                  <a:srgbClr val="0000FF"/>
                </a:solidFill>
                <a:ea typeface="Calibri" panose="020F0502020204030204" pitchFamily="34" charset="0"/>
                <a:cs typeface="Times New Roman" panose="02020603050405020304" pitchFamily="18" charset="0"/>
              </a:rPr>
              <a:t>Accessing TYPING.COM </a:t>
            </a:r>
          </a:p>
          <a:p>
            <a:pPr eaLnBrk="0" fontAlgn="base" hangingPunct="0">
              <a:lnSpc>
                <a:spcPct val="100000"/>
              </a:lnSpc>
              <a:spcBef>
                <a:spcPct val="0"/>
              </a:spcBef>
              <a:spcAft>
                <a:spcPct val="0"/>
              </a:spcAft>
            </a:pPr>
            <a:r>
              <a:rPr lang="en-US" altLang="en-US" sz="3200" dirty="0">
                <a:solidFill>
                  <a:srgbClr val="0000FF"/>
                </a:solidFill>
                <a:ea typeface="Calibri" panose="020F0502020204030204" pitchFamily="34" charset="0"/>
                <a:cs typeface="Times New Roman" panose="02020603050405020304" pitchFamily="18" charset="0"/>
              </a:rPr>
              <a:t>Creating an </a:t>
            </a:r>
            <a:r>
              <a:rPr lang="en-US" altLang="en-US" sz="3200" dirty="0">
                <a:solidFill>
                  <a:srgbClr val="7030A0"/>
                </a:solidFill>
                <a:ea typeface="Calibri" panose="020F0502020204030204" pitchFamily="34" charset="0"/>
                <a:cs typeface="Times New Roman" panose="02020603050405020304" pitchFamily="18" charset="0"/>
              </a:rPr>
              <a:t>Account for Class use.</a:t>
            </a:r>
          </a:p>
        </p:txBody>
      </p:sp>
      <p:pic>
        <p:nvPicPr>
          <p:cNvPr id="2050" name="Picture 2" descr="http://www.learntyping.org/QWERTY-home-keys-position%20crop.png">
            <a:hlinkClick r:id="rId2"/>
            <a:extLst>
              <a:ext uri="{FF2B5EF4-FFF2-40B4-BE49-F238E27FC236}">
                <a16:creationId xmlns:a16="http://schemas.microsoft.com/office/drawing/2014/main" xmlns="" id="{97EF927E-1F67-4DFE-9D7D-8A3B3CBB9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69" y="2902356"/>
            <a:ext cx="9447460" cy="39556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76503" y="1425028"/>
            <a:ext cx="4579259" cy="1477328"/>
          </a:xfrm>
          <a:prstGeom prst="rect">
            <a:avLst/>
          </a:prstGeom>
        </p:spPr>
        <p:txBody>
          <a:bodyPr wrap="square">
            <a:spAutoFit/>
          </a:bodyPr>
          <a:lstStyle/>
          <a:p>
            <a:pPr algn="ctr"/>
            <a:r>
              <a:rPr lang="en-US" b="1" u="sng" dirty="0">
                <a:solidFill>
                  <a:srgbClr val="CC0099"/>
                </a:solidFill>
                <a:latin typeface="PT Sans Narrow"/>
              </a:rPr>
              <a:t>Digital Literacy Frameworks: </a:t>
            </a:r>
          </a:p>
          <a:p>
            <a:pPr algn="ctr"/>
            <a:r>
              <a:rPr lang="en-US" b="1" u="sng" dirty="0">
                <a:solidFill>
                  <a:srgbClr val="CC0099"/>
                </a:solidFill>
                <a:latin typeface="PT Sans Narrow"/>
              </a:rPr>
              <a:t>Typing Speed Expectations</a:t>
            </a:r>
            <a:r>
              <a:rPr lang="en-US" dirty="0">
                <a:solidFill>
                  <a:srgbClr val="CC0099"/>
                </a:solidFill>
                <a:latin typeface="PT Sans Narrow"/>
              </a:rPr>
              <a:t/>
            </a:r>
            <a:br>
              <a:rPr lang="en-US" dirty="0">
                <a:solidFill>
                  <a:srgbClr val="CC0099"/>
                </a:solidFill>
                <a:latin typeface="PT Sans Narrow"/>
              </a:rPr>
            </a:br>
            <a:r>
              <a:rPr lang="en-US" dirty="0">
                <a:solidFill>
                  <a:srgbClr val="CC0099"/>
                </a:solidFill>
                <a:latin typeface="PT Sans Narrow"/>
              </a:rPr>
              <a:t>Grade 9 - 45wpm &amp; 95% Accuracy</a:t>
            </a:r>
            <a:br>
              <a:rPr lang="en-US" dirty="0">
                <a:solidFill>
                  <a:srgbClr val="CC0099"/>
                </a:solidFill>
                <a:latin typeface="PT Sans Narrow"/>
              </a:rPr>
            </a:br>
            <a:r>
              <a:rPr lang="en-US" dirty="0">
                <a:solidFill>
                  <a:srgbClr val="CC0099"/>
                </a:solidFill>
                <a:latin typeface="PT Sans Narrow"/>
              </a:rPr>
              <a:t>Grade 10 - 50wpm &amp; 95% Accuracy</a:t>
            </a:r>
            <a:br>
              <a:rPr lang="en-US" dirty="0">
                <a:solidFill>
                  <a:srgbClr val="CC0099"/>
                </a:solidFill>
                <a:latin typeface="PT Sans Narrow"/>
              </a:rPr>
            </a:br>
            <a:r>
              <a:rPr lang="en-US" dirty="0">
                <a:solidFill>
                  <a:srgbClr val="CC0099"/>
                </a:solidFill>
                <a:latin typeface="PT Sans Narrow"/>
              </a:rPr>
              <a:t>Grade 11 - 55wpm &amp; 95% Accuracy</a:t>
            </a:r>
            <a:endParaRPr lang="en-US" b="0" i="0" dirty="0">
              <a:solidFill>
                <a:srgbClr val="CC0099"/>
              </a:solidFill>
              <a:effectLst/>
              <a:latin typeface="PT Sans Narrow"/>
            </a:endParaRPr>
          </a:p>
        </p:txBody>
      </p:sp>
      <p:sp>
        <p:nvSpPr>
          <p:cNvPr id="7" name="Title 1">
            <a:extLst>
              <a:ext uri="{FF2B5EF4-FFF2-40B4-BE49-F238E27FC236}">
                <a16:creationId xmlns:a16="http://schemas.microsoft.com/office/drawing/2014/main" xmlns="" id="{89F6B1B3-D903-4C9C-B04F-6D60E38D53E8}"/>
              </a:ext>
            </a:extLst>
          </p:cNvPr>
          <p:cNvSpPr txBox="1">
            <a:spLocks/>
          </p:cNvSpPr>
          <p:nvPr/>
        </p:nvSpPr>
        <p:spPr>
          <a:xfrm>
            <a:off x="204865" y="2188597"/>
            <a:ext cx="8059459" cy="793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a:solidFill>
                  <a:srgbClr val="CC0099"/>
                </a:solidFill>
                <a:latin typeface="Aharoni" panose="02010803020104030203" pitchFamily="2" charset="-79"/>
                <a:ea typeface="Calibri" panose="020F0502020204030204" pitchFamily="34" charset="0"/>
                <a:cs typeface="Aharoni" panose="02010803020104030203" pitchFamily="2" charset="-79"/>
              </a:rPr>
              <a:t>By the end of the semester students should type: </a:t>
            </a:r>
            <a:r>
              <a:rPr lang="en-US" altLang="en-US" sz="2800" b="1" dirty="0">
                <a:solidFill>
                  <a:srgbClr val="CC0099"/>
                </a:solidFill>
                <a:latin typeface="Aharoni" panose="02010803020104030203" pitchFamily="2" charset="-79"/>
                <a:ea typeface="Calibri" panose="020F0502020204030204" pitchFamily="34" charset="0"/>
                <a:cs typeface="Aharoni" panose="02010803020104030203" pitchFamily="2" charset="-79"/>
                <a:sym typeface="Wingdings" panose="05000000000000000000" pitchFamily="2" charset="2"/>
              </a:rPr>
              <a:t></a:t>
            </a:r>
            <a:endParaRPr lang="en-US" sz="2800" dirty="0">
              <a:solidFill>
                <a:srgbClr val="CC0099"/>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96146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3117975" cy="6748040"/>
          </a:xfrm>
        </p:spPr>
        <p:txBody>
          <a:bodyPr>
            <a:noAutofit/>
          </a:bodyPr>
          <a:lstStyle/>
          <a:p>
            <a:r>
              <a:rPr lang="en-US" sz="2800" b="1" dirty="0"/>
              <a:t>Quick Write Assignment</a:t>
            </a:r>
            <a:r>
              <a:rPr lang="en-US" sz="2000" dirty="0"/>
              <a:t/>
            </a:r>
            <a:br>
              <a:rPr lang="en-US" sz="2000" dirty="0"/>
            </a:br>
            <a:r>
              <a:rPr lang="en-US" sz="2000" dirty="0"/>
              <a:t> </a:t>
            </a:r>
            <a:br>
              <a:rPr lang="en-US" sz="2000" dirty="0"/>
            </a:br>
            <a:r>
              <a:rPr lang="en-US" sz="2000" dirty="0"/>
              <a:t>Line 1:	Your first and last name</a:t>
            </a:r>
            <a:br>
              <a:rPr lang="en-US" sz="2000" dirty="0"/>
            </a:br>
            <a:r>
              <a:rPr lang="en-US" sz="2000" dirty="0"/>
              <a:t>Line 2: 	Day &amp; Period of this class</a:t>
            </a:r>
            <a:br>
              <a:rPr lang="en-US" sz="2000" dirty="0"/>
            </a:br>
            <a:r>
              <a:rPr lang="en-US" sz="2000" dirty="0"/>
              <a:t>Line 3: 	Today’s Date.</a:t>
            </a:r>
            <a:br>
              <a:rPr lang="en-US" sz="2000" dirty="0"/>
            </a:br>
            <a:r>
              <a:rPr lang="en-US" sz="2000" dirty="0"/>
              <a:t/>
            </a:r>
            <a:br>
              <a:rPr lang="en-US" sz="2000" dirty="0"/>
            </a:br>
            <a:r>
              <a:rPr lang="en-US" sz="2000" dirty="0"/>
              <a:t>[Skip 2 lines…]</a:t>
            </a:r>
            <a:br>
              <a:rPr lang="en-US" sz="2000" dirty="0"/>
            </a:br>
            <a:r>
              <a:rPr lang="en-US" sz="2000" dirty="0"/>
              <a:t> </a:t>
            </a:r>
            <a:r>
              <a:rPr lang="en-US" sz="1100" dirty="0"/>
              <a:t/>
            </a:r>
            <a:br>
              <a:rPr lang="en-US" sz="1100" dirty="0"/>
            </a:br>
            <a:r>
              <a:rPr lang="en-US" sz="2000" dirty="0"/>
              <a:t>Line 6: 	Write the title - </a:t>
            </a:r>
            <a:r>
              <a:rPr lang="en-US" sz="2000" b="1" dirty="0"/>
              <a:t>​</a:t>
            </a:r>
            <a:r>
              <a:rPr lang="en-US" sz="2000" b="1" dirty="0">
                <a:solidFill>
                  <a:srgbClr val="0070C0"/>
                </a:solidFill>
              </a:rPr>
              <a:t>Guiding Question:	</a:t>
            </a:r>
            <a:r>
              <a:rPr lang="en-US" sz="2000" dirty="0">
                <a:solidFill>
                  <a:srgbClr val="0070C0"/>
                </a:solidFill>
              </a:rPr>
              <a:t/>
            </a:r>
            <a:br>
              <a:rPr lang="en-US" sz="2000" dirty="0">
                <a:solidFill>
                  <a:srgbClr val="0070C0"/>
                </a:solidFill>
              </a:rPr>
            </a:br>
            <a:r>
              <a:rPr lang="en-US" sz="2000" dirty="0"/>
              <a:t>Line 7: 	Re-write the question as it appears here:</a:t>
            </a:r>
            <a:br>
              <a:rPr lang="en-US" sz="2000" dirty="0"/>
            </a:br>
            <a:r>
              <a:rPr lang="en-US" sz="2000" dirty="0"/>
              <a:t/>
            </a:r>
            <a:br>
              <a:rPr lang="en-US" sz="2000" dirty="0"/>
            </a:br>
            <a:r>
              <a:rPr lang="en-US" sz="2000" dirty="0"/>
              <a:t>Line 7:  </a:t>
            </a:r>
            <a:r>
              <a:rPr lang="en-US" sz="2000" b="1" dirty="0">
                <a:solidFill>
                  <a:srgbClr val="0070C0"/>
                </a:solidFill>
              </a:rPr>
              <a:t>Guiding Question:	 How will being proficient using computer applications/technology make me:</a:t>
            </a:r>
            <a:br>
              <a:rPr lang="en-US" sz="2000" b="1" dirty="0">
                <a:solidFill>
                  <a:srgbClr val="0070C0"/>
                </a:solidFill>
              </a:rPr>
            </a:br>
            <a:r>
              <a:rPr lang="en-US" sz="2000" dirty="0"/>
              <a:t>Line 8: </a:t>
            </a:r>
            <a:r>
              <a:rPr lang="en-US" sz="2000" b="1" dirty="0">
                <a:solidFill>
                  <a:srgbClr val="0070C0"/>
                </a:solidFill>
              </a:rPr>
              <a:t>		(a) a better student </a:t>
            </a:r>
            <a:br>
              <a:rPr lang="en-US" sz="2000" b="1" dirty="0">
                <a:solidFill>
                  <a:srgbClr val="0070C0"/>
                </a:solidFill>
              </a:rPr>
            </a:br>
            <a:r>
              <a:rPr lang="en-US" sz="2000" dirty="0"/>
              <a:t>Line 9: </a:t>
            </a:r>
            <a:r>
              <a:rPr lang="en-US" sz="2000" b="1" dirty="0">
                <a:solidFill>
                  <a:srgbClr val="0070C0"/>
                </a:solidFill>
              </a:rPr>
              <a:t>		(b) more valuable/marketable/employable in the workplace</a:t>
            </a:r>
            <a:r>
              <a:rPr lang="en-US" sz="2000" dirty="0">
                <a:solidFill>
                  <a:srgbClr val="0070C0"/>
                </a:solidFill>
              </a:rPr>
              <a:t>?</a:t>
            </a:r>
            <a:r>
              <a:rPr lang="en-US" sz="2000" dirty="0"/>
              <a:t/>
            </a:r>
            <a:br>
              <a:rPr lang="en-US" sz="2000" dirty="0"/>
            </a:br>
            <a:r>
              <a:rPr lang="en-US" sz="2000" dirty="0"/>
              <a:t> </a:t>
            </a:r>
            <a:br>
              <a:rPr lang="en-US" sz="2000" dirty="0"/>
            </a:br>
            <a:r>
              <a:rPr lang="en-US" sz="2000" dirty="0"/>
              <a:t>Line 11: 	Students will follow the directions below to complete the Quick Write Pre-Assessment</a:t>
            </a:r>
            <a:br>
              <a:rPr lang="en-US" sz="2000" dirty="0"/>
            </a:br>
            <a:r>
              <a:rPr lang="en-US" sz="2400" b="1" u="sng" dirty="0"/>
              <a:t>Directions:</a:t>
            </a:r>
            <a:r>
              <a:rPr lang="en-US" sz="2400" dirty="0"/>
              <a:t/>
            </a:r>
            <a:br>
              <a:rPr lang="en-US" sz="2400" dirty="0"/>
            </a:br>
            <a:r>
              <a:rPr lang="en-US" sz="2400" dirty="0"/>
              <a:t>To demonstrate understanding of this guiding question you will answer the above questions in </a:t>
            </a:r>
            <a:br>
              <a:rPr lang="en-US" sz="2400" dirty="0"/>
            </a:br>
            <a:r>
              <a:rPr lang="en-US" sz="2400" dirty="0"/>
              <a:t>paragraph form.   </a:t>
            </a:r>
            <a:r>
              <a:rPr lang="en-US" sz="2400" i="1" dirty="0"/>
              <a:t>Proper grammar, punctuation &amp; to the best of your ability – correct spelling.</a:t>
            </a:r>
            <a:br>
              <a:rPr lang="en-US" sz="2400" i="1" dirty="0"/>
            </a:br>
            <a:r>
              <a:rPr lang="en-US" sz="2400" dirty="0"/>
              <a:t> </a:t>
            </a:r>
            <a:br>
              <a:rPr lang="en-US" sz="2400" dirty="0"/>
            </a:br>
            <a:r>
              <a:rPr lang="en-US" sz="2400" dirty="0"/>
              <a:t>There should be four examples in total to support your answer.</a:t>
            </a:r>
            <a:br>
              <a:rPr lang="en-US" sz="2400" dirty="0"/>
            </a:br>
            <a:r>
              <a:rPr lang="en-US" sz="2400" dirty="0"/>
              <a:t>Two examples for (a) and two examples for (b).</a:t>
            </a:r>
            <a:endParaRPr lang="en-US" sz="2000" dirty="0"/>
          </a:p>
        </p:txBody>
      </p:sp>
      <p:pic>
        <p:nvPicPr>
          <p:cNvPr id="1026" name="Picture 2" descr="Image result for post assess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911" y="1"/>
            <a:ext cx="7494934" cy="223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69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
            <a:ext cx="12191999" cy="1263873"/>
          </a:xfrm>
        </p:spPr>
        <p:txBody>
          <a:bodyPr>
            <a:normAutofit/>
          </a:bodyPr>
          <a:lstStyle/>
          <a:p>
            <a:r>
              <a:rPr lang="en-US" sz="3200" b="1" dirty="0" smtClean="0">
                <a:solidFill>
                  <a:srgbClr val="0000FF"/>
                </a:solidFill>
                <a:latin typeface="Aharoni" panose="02010803020104030203" pitchFamily="2" charset="-79"/>
                <a:cs typeface="Aharoni" panose="02010803020104030203" pitchFamily="2" charset="-79"/>
              </a:rPr>
              <a:t>Class 21 - Formatting Font? (3) Bicycle Paragraph Activity: </a:t>
            </a:r>
            <a:endParaRPr lang="en-US" sz="3200" b="1" dirty="0">
              <a:solidFill>
                <a:srgbClr val="0000FF"/>
              </a:solidFill>
              <a:latin typeface="Aharoni" panose="02010803020104030203" pitchFamily="2" charset="-79"/>
              <a:cs typeface="Aharoni" panose="02010803020104030203" pitchFamily="2" charset="-79"/>
            </a:endParaRPr>
          </a:p>
        </p:txBody>
      </p:sp>
      <p:sp>
        <p:nvSpPr>
          <p:cNvPr id="6" name="Rectangle 5"/>
          <p:cNvSpPr/>
          <p:nvPr/>
        </p:nvSpPr>
        <p:spPr>
          <a:xfrm>
            <a:off x="2274238" y="2079196"/>
            <a:ext cx="7031819" cy="584775"/>
          </a:xfrm>
          <a:prstGeom prst="rect">
            <a:avLst/>
          </a:prstGeom>
          <a:noFill/>
          <a:ln>
            <a:solidFill>
              <a:srgbClr val="008000"/>
            </a:solidFill>
          </a:ln>
        </p:spPr>
        <p:txBody>
          <a:bodyPr wrap="square" lIns="91440" tIns="45720" rIns="91440" bIns="45720">
            <a:spAutoFit/>
          </a:bodyPr>
          <a:lstStyle/>
          <a:p>
            <a:pPr algn="ctr"/>
            <a:r>
              <a:rPr lang="en-US" sz="3200" dirty="0" smtClean="0">
                <a:ln w="28575">
                  <a:solidFill>
                    <a:srgbClr val="7030A0"/>
                  </a:solidFill>
                </a:ln>
                <a:solidFill>
                  <a:srgbClr val="23B75F"/>
                </a:solidFill>
              </a:rPr>
              <a:t>Specific Objectives:</a:t>
            </a:r>
            <a:endParaRPr lang="en-US" sz="3200" dirty="0">
              <a:ln w="28575">
                <a:solidFill>
                  <a:srgbClr val="7030A0"/>
                </a:solidFill>
              </a:ln>
              <a:solidFill>
                <a:srgbClr val="23B75F"/>
              </a:solidFill>
            </a:endParaRPr>
          </a:p>
        </p:txBody>
      </p:sp>
      <p:sp>
        <p:nvSpPr>
          <p:cNvPr id="5" name="TextBox 4"/>
          <p:cNvSpPr txBox="1"/>
          <p:nvPr/>
        </p:nvSpPr>
        <p:spPr>
          <a:xfrm>
            <a:off x="374821" y="2663971"/>
            <a:ext cx="9934541" cy="1938992"/>
          </a:xfrm>
          <a:prstGeom prst="rect">
            <a:avLst/>
          </a:prstGeom>
          <a:noFill/>
        </p:spPr>
        <p:txBody>
          <a:bodyPr wrap="square" rtlCol="0">
            <a:spAutoFit/>
          </a:bodyPr>
          <a:lstStyle/>
          <a:p>
            <a:r>
              <a:rPr lang="en-US" sz="2400" dirty="0"/>
              <a:t>•Inserting Comments</a:t>
            </a:r>
          </a:p>
          <a:p>
            <a:r>
              <a:rPr lang="en-US" sz="2400" dirty="0"/>
              <a:t>•Altering Line Spacing from Single to Double using the Line Spacing Tool</a:t>
            </a:r>
          </a:p>
          <a:p>
            <a:r>
              <a:rPr lang="en-US" sz="2400" dirty="0"/>
              <a:t>•Inserting a Header &amp; Footer</a:t>
            </a:r>
          </a:p>
          <a:p>
            <a:r>
              <a:rPr lang="en-US" sz="2400" dirty="0"/>
              <a:t>•Paragraph Alignment Tools/Shortcuts (center, left/right align &amp; justify)</a:t>
            </a:r>
          </a:p>
          <a:p>
            <a:r>
              <a:rPr lang="en-US" sz="2400" dirty="0"/>
              <a:t>•Bulleted &amp; Numbered </a:t>
            </a:r>
            <a:r>
              <a:rPr lang="en-US" sz="2400" dirty="0" smtClean="0"/>
              <a:t>List</a:t>
            </a:r>
            <a:endParaRPr lang="en-US" sz="2400" dirty="0"/>
          </a:p>
        </p:txBody>
      </p:sp>
      <p:sp>
        <p:nvSpPr>
          <p:cNvPr id="8" name="Rectangle 2"/>
          <p:cNvSpPr>
            <a:spLocks noChangeArrowheads="1"/>
          </p:cNvSpPr>
          <p:nvPr/>
        </p:nvSpPr>
        <p:spPr bwMode="auto">
          <a:xfrm>
            <a:off x="1" y="1128576"/>
            <a:ext cx="121919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Students will continue learning about the features of  MS </a:t>
            </a:r>
            <a:r>
              <a:rPr kumimoji="0" lang="en-US" altLang="en-US" b="0" i="1"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Word 2017 and how to use the Font and Formatting Tools.  In one to two class sessions, students should be able to create a </a:t>
            </a:r>
            <a:r>
              <a:rPr lang="en-US" altLang="en-US" i="1" dirty="0" smtClean="0">
                <a:latin typeface="Calibri Light" panose="020F0302020204030204" pitchFamily="34" charset="0"/>
                <a:ea typeface="Calibri" panose="020F0502020204030204" pitchFamily="34" charset="0"/>
                <a:cs typeface="Times New Roman" panose="02020603050405020304" pitchFamily="18" charset="0"/>
              </a:rPr>
              <a:t>document with columns an edit a word processed document.  </a:t>
            </a:r>
            <a:r>
              <a:rPr kumimoji="0" lang="en-US" altLang="en-US" b="0" i="1"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In addition, name and save the file to a designated folder.</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374821" y="126387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182880" y="4753252"/>
            <a:ext cx="12009120" cy="2308324"/>
          </a:xfrm>
          <a:prstGeom prst="rect">
            <a:avLst/>
          </a:prstGeom>
        </p:spPr>
        <p:txBody>
          <a:bodyPr wrap="square">
            <a:spAutoFit/>
          </a:bodyPr>
          <a:lstStyle/>
          <a:p>
            <a:r>
              <a:rPr lang="en-US" b="1" dirty="0" smtClean="0">
                <a:latin typeface="Aharoni" panose="02010803020104030203" pitchFamily="2" charset="-79"/>
                <a:cs typeface="Aharoni" panose="02010803020104030203" pitchFamily="2" charset="-79"/>
              </a:rPr>
              <a:t>Step1:	Go to my Webpage, to access the Word Project, click on Lesson 3 Formatting Font</a:t>
            </a:r>
            <a:r>
              <a:rPr lang="en-US" b="1" dirty="0">
                <a:latin typeface="Aharoni" panose="02010803020104030203" pitchFamily="2" charset="-79"/>
                <a:cs typeface="Aharoni" panose="02010803020104030203" pitchFamily="2" charset="-79"/>
              </a:rPr>
              <a:t>? </a:t>
            </a:r>
            <a:r>
              <a:rPr lang="en-US" b="1" dirty="0" smtClean="0">
                <a:latin typeface="Aharoni" panose="02010803020104030203" pitchFamily="2" charset="-79"/>
                <a:cs typeface="Aharoni" panose="02010803020104030203" pitchFamily="2" charset="-79"/>
              </a:rPr>
              <a:t>Bicycle Paragraph </a:t>
            </a:r>
          </a:p>
          <a:p>
            <a:r>
              <a:rPr lang="en-US" b="1" dirty="0" smtClean="0">
                <a:latin typeface="Aharoni" panose="02010803020104030203" pitchFamily="2" charset="-79"/>
                <a:cs typeface="Aharoni" panose="02010803020104030203" pitchFamily="2" charset="-79"/>
              </a:rPr>
              <a:t>Step2:	Download the instructions &amp; save to your COMP APPS?WORD Folder.</a:t>
            </a:r>
          </a:p>
          <a:p>
            <a:r>
              <a:rPr lang="en-US" b="1" dirty="0" smtClean="0">
                <a:latin typeface="Aharoni" panose="02010803020104030203" pitchFamily="2" charset="-79"/>
                <a:cs typeface="Aharoni" panose="02010803020104030203" pitchFamily="2" charset="-79"/>
              </a:rPr>
              <a:t>Step3:	Read all instructions &amp; understand you are working on page 2 of the Instruction Sheet in MS WORD.</a:t>
            </a:r>
          </a:p>
          <a:p>
            <a:r>
              <a:rPr lang="en-US" b="1" dirty="0" smtClean="0">
                <a:latin typeface="Aharoni" panose="02010803020104030203" pitchFamily="2" charset="-79"/>
                <a:cs typeface="Aharoni" panose="02010803020104030203" pitchFamily="2" charset="-79"/>
              </a:rPr>
              <a:t>Step 4:    You may use the paper copy to guide you step by step. Ask for help as needed!</a:t>
            </a:r>
          </a:p>
          <a:p>
            <a:r>
              <a:rPr lang="en-US" b="1" dirty="0" smtClean="0">
                <a:latin typeface="Aharoni" panose="02010803020104030203" pitchFamily="2" charset="-79"/>
                <a:cs typeface="Aharoni" panose="02010803020104030203" pitchFamily="2" charset="-79"/>
              </a:rPr>
              <a:t>Step5:	Follow ALL instructions carefully, asking for assistance as needed!</a:t>
            </a:r>
          </a:p>
          <a:p>
            <a:r>
              <a:rPr lang="en-US" b="1" dirty="0" smtClean="0">
                <a:latin typeface="Aharoni" panose="02010803020104030203" pitchFamily="2" charset="-79"/>
                <a:cs typeface="Aharoni" panose="02010803020104030203" pitchFamily="2" charset="-79"/>
              </a:rPr>
              <a:t>Step6:	Again make sure you save the file to your COMP APPS/MS WORD Class folder.</a:t>
            </a:r>
          </a:p>
          <a:p>
            <a:endParaRPr lang="en-US" b="1" dirty="0" smtClean="0">
              <a:latin typeface="Aharoni" panose="02010803020104030203" pitchFamily="2" charset="-79"/>
              <a:cs typeface="Aharoni" panose="02010803020104030203" pitchFamily="2" charset="-79"/>
            </a:endParaRPr>
          </a:p>
          <a:p>
            <a:r>
              <a:rPr lang="en-US" b="1" dirty="0" smtClean="0">
                <a:latin typeface="Aharoni" panose="02010803020104030203" pitchFamily="2" charset="-79"/>
                <a:cs typeface="Aharoni" panose="02010803020104030203" pitchFamily="2" charset="-79"/>
              </a:rPr>
              <a:t> </a:t>
            </a:r>
            <a:endParaRPr lang="en-US" dirty="0"/>
          </a:p>
        </p:txBody>
      </p:sp>
    </p:spTree>
    <p:extLst>
      <p:ext uri="{BB962C8B-B14F-4D97-AF65-F5344CB8AC3E}">
        <p14:creationId xmlns:p14="http://schemas.microsoft.com/office/powerpoint/2010/main" val="228281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52" y="215223"/>
            <a:ext cx="10515600" cy="1325563"/>
          </a:xfrm>
        </p:spPr>
        <p:txBody>
          <a:bodyPr>
            <a:normAutofit/>
          </a:bodyPr>
          <a:lstStyle/>
          <a:p>
            <a:r>
              <a:rPr lang="en-US" dirty="0">
                <a:latin typeface="Aharoni" panose="02010803020104030203" pitchFamily="2" charset="-79"/>
                <a:cs typeface="Aharoni" panose="02010803020104030203" pitchFamily="2" charset="-79"/>
              </a:rPr>
              <a:t>Class </a:t>
            </a:r>
            <a:r>
              <a:rPr lang="en-US" dirty="0" smtClean="0">
                <a:latin typeface="Aharoni" panose="02010803020104030203" pitchFamily="2" charset="-79"/>
                <a:cs typeface="Aharoni" panose="02010803020104030203" pitchFamily="2" charset="-79"/>
              </a:rPr>
              <a:t>18: Homophones &amp; Spell Checker</a:t>
            </a:r>
            <a:r>
              <a:rPr lang="en-US" dirty="0">
                <a:latin typeface="Aharoni" panose="02010803020104030203" pitchFamily="2" charset="-79"/>
                <a:cs typeface="Aharoni" panose="02010803020104030203" pitchFamily="2" charset="-79"/>
              </a:rPr>
              <a:t/>
            </a:r>
            <a:br>
              <a:rPr lang="en-US" dirty="0">
                <a:latin typeface="Aharoni" panose="02010803020104030203" pitchFamily="2" charset="-79"/>
                <a:cs typeface="Aharoni" panose="02010803020104030203" pitchFamily="2" charset="-79"/>
              </a:rPr>
            </a:br>
            <a:r>
              <a:rPr lang="en-US" b="1" dirty="0"/>
              <a:t>Project/Activity:	</a:t>
            </a:r>
            <a:r>
              <a:rPr lang="en-US" b="1" dirty="0" smtClean="0"/>
              <a:t>Spell </a:t>
            </a:r>
            <a:r>
              <a:rPr lang="en-US" b="1" dirty="0"/>
              <a:t>C</a:t>
            </a:r>
            <a:r>
              <a:rPr lang="en-US" b="1" dirty="0" smtClean="0"/>
              <a:t>hecker Poem </a:t>
            </a:r>
            <a:endParaRPr lang="en-US" dirty="0"/>
          </a:p>
        </p:txBody>
      </p:sp>
      <p:sp>
        <p:nvSpPr>
          <p:cNvPr id="3" name="Content Placeholder 2"/>
          <p:cNvSpPr>
            <a:spLocks noGrp="1"/>
          </p:cNvSpPr>
          <p:nvPr>
            <p:ph idx="1"/>
          </p:nvPr>
        </p:nvSpPr>
        <p:spPr>
          <a:xfrm>
            <a:off x="283563" y="1690688"/>
            <a:ext cx="11678588" cy="527856"/>
          </a:xfrm>
        </p:spPr>
        <p:txBody>
          <a:bodyPr>
            <a:normAutofit/>
          </a:bodyPr>
          <a:lstStyle/>
          <a:p>
            <a:pPr marL="0" indent="0">
              <a:buNone/>
            </a:pPr>
            <a:r>
              <a:rPr lang="en-US" b="1" dirty="0"/>
              <a:t>Exercise 2: Synonym Finder: Part 2  - A Follow Up </a:t>
            </a:r>
            <a:r>
              <a:rPr lang="en-US" b="1" dirty="0" smtClean="0"/>
              <a:t>Lesson</a:t>
            </a:r>
          </a:p>
        </p:txBody>
      </p:sp>
      <p:pic>
        <p:nvPicPr>
          <p:cNvPr id="2050"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495" y="2487227"/>
            <a:ext cx="7225259" cy="4147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165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7842"/>
            <a:ext cx="10515600" cy="1325563"/>
          </a:xfrm>
        </p:spPr>
        <p:txBody>
          <a:bodyPr/>
          <a:lstStyle/>
          <a:p>
            <a:r>
              <a:rPr lang="en-US" b="1" dirty="0" smtClean="0"/>
              <a:t>Class 16: Select text vs Highlight (Tool/Pen)</a:t>
            </a:r>
            <a:endParaRPr lang="en-US" b="1" dirty="0"/>
          </a:p>
        </p:txBody>
      </p:sp>
      <p:sp>
        <p:nvSpPr>
          <p:cNvPr id="4" name="Rectangle 3"/>
          <p:cNvSpPr/>
          <p:nvPr/>
        </p:nvSpPr>
        <p:spPr>
          <a:xfrm>
            <a:off x="121920" y="720691"/>
            <a:ext cx="10884569" cy="1569660"/>
          </a:xfrm>
          <a:prstGeom prst="rect">
            <a:avLst/>
          </a:prstGeom>
        </p:spPr>
        <p:txBody>
          <a:bodyPr wrap="square">
            <a:spAutoFit/>
          </a:bodyPr>
          <a:lstStyle/>
          <a:p>
            <a:pPr marL="285750" indent="-285750">
              <a:buFont typeface="Arial" panose="020B0604020202020204" pitchFamily="34" charset="0"/>
              <a:buChar char="•"/>
            </a:pPr>
            <a:r>
              <a:rPr lang="en-US" sz="2400" dirty="0" smtClean="0"/>
              <a:t>Students </a:t>
            </a:r>
            <a:r>
              <a:rPr lang="en-US" sz="2400" dirty="0"/>
              <a:t>will </a:t>
            </a:r>
            <a:r>
              <a:rPr lang="en-US" sz="2400" dirty="0" smtClean="0"/>
              <a:t>review 5 links about Selecting text and the Highlight Tool (pen).</a:t>
            </a:r>
          </a:p>
          <a:p>
            <a:pPr marL="285750" indent="-285750">
              <a:buFont typeface="Arial" panose="020B0604020202020204" pitchFamily="34" charset="0"/>
              <a:buChar char="•"/>
            </a:pPr>
            <a:r>
              <a:rPr lang="en-US" sz="2400" dirty="0" smtClean="0"/>
              <a:t>Students will do so to </a:t>
            </a:r>
            <a:r>
              <a:rPr lang="en-US" sz="2400" dirty="0"/>
              <a:t>become </a:t>
            </a:r>
            <a:r>
              <a:rPr lang="en-US" sz="2400" dirty="0" smtClean="0"/>
              <a:t>familiar with the difference.</a:t>
            </a:r>
          </a:p>
          <a:p>
            <a:pPr marL="285750" indent="-285750">
              <a:buFont typeface="Arial" panose="020B0604020202020204" pitchFamily="34" charset="0"/>
              <a:buChar char="•"/>
            </a:pPr>
            <a:r>
              <a:rPr lang="en-US" sz="2400" dirty="0" smtClean="0"/>
              <a:t>Student gain clarity of the term Select Text (Highlight) to be successful in lessons  of Comp Apps.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8061" t="9285" r="12801"/>
          <a:stretch/>
        </p:blipFill>
        <p:spPr>
          <a:xfrm>
            <a:off x="5237747" y="1913022"/>
            <a:ext cx="6954253" cy="436546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 y="2733675"/>
            <a:ext cx="5334000" cy="4124325"/>
          </a:xfrm>
          <a:prstGeom prst="rect">
            <a:avLst/>
          </a:prstGeom>
        </p:spPr>
      </p:pic>
    </p:spTree>
    <p:extLst>
      <p:ext uri="{BB962C8B-B14F-4D97-AF65-F5344CB8AC3E}">
        <p14:creationId xmlns:p14="http://schemas.microsoft.com/office/powerpoint/2010/main" val="56475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61" y="82753"/>
            <a:ext cx="11375897" cy="1325563"/>
          </a:xfrm>
        </p:spPr>
        <p:txBody>
          <a:bodyPr>
            <a:normAutofit fontScale="90000"/>
          </a:bodyPr>
          <a:lstStyle/>
          <a:p>
            <a:r>
              <a:rPr lang="en-US" b="1" dirty="0" smtClean="0"/>
              <a:t>Class 17 - Shortcut Trick:  </a:t>
            </a:r>
            <a:r>
              <a:rPr lang="en-US" dirty="0" smtClean="0">
                <a:solidFill>
                  <a:srgbClr val="008000"/>
                </a:solidFill>
                <a:latin typeface="Aharoni" panose="02010803020104030203" pitchFamily="2" charset="-79"/>
                <a:cs typeface="Aharoni" panose="02010803020104030203" pitchFamily="2" charset="-79"/>
              </a:rPr>
              <a:t>FIND Feature</a:t>
            </a:r>
            <a:br>
              <a:rPr lang="en-US" dirty="0" smtClean="0">
                <a:solidFill>
                  <a:srgbClr val="008000"/>
                </a:solidFill>
                <a:latin typeface="Aharoni" panose="02010803020104030203" pitchFamily="2" charset="-79"/>
                <a:cs typeface="Aharoni" panose="02010803020104030203" pitchFamily="2" charset="-79"/>
              </a:rPr>
            </a:br>
            <a:r>
              <a:rPr lang="en-US" dirty="0" smtClean="0"/>
              <a:t>Find </a:t>
            </a:r>
            <a:r>
              <a:rPr lang="en-US" dirty="0"/>
              <a:t>f</a:t>
            </a:r>
            <a:r>
              <a:rPr lang="en-US" dirty="0" smtClean="0"/>
              <a:t>eature, Bookmarking &amp; Synonym Finder Tools</a:t>
            </a:r>
            <a:endParaRPr lang="en-US" dirty="0"/>
          </a:p>
        </p:txBody>
      </p:sp>
      <p:sp>
        <p:nvSpPr>
          <p:cNvPr id="5" name="Rectangle 3"/>
          <p:cNvSpPr>
            <a:spLocks noChangeArrowheads="1"/>
          </p:cNvSpPr>
          <p:nvPr/>
        </p:nvSpPr>
        <p:spPr bwMode="auto">
          <a:xfrm>
            <a:off x="250646" y="4814889"/>
            <a:ext cx="1130008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smtClean="0">
                <a:ln>
                  <a:noFill/>
                </a:ln>
                <a:solidFill>
                  <a:srgbClr val="008000"/>
                </a:solidFill>
                <a:effectLst/>
                <a:latin typeface="Arial Black" panose="020B0A04020102020204" pitchFamily="34" charset="0"/>
                <a:ea typeface="Times New Roman" panose="02020603050405020304" pitchFamily="18" charset="0"/>
                <a:cs typeface="Arial" panose="020B0604020202020204" pitchFamily="34" charset="0"/>
              </a:rPr>
              <a:t>CTRL + F </a:t>
            </a:r>
          </a:p>
          <a:p>
            <a:pPr marR="0" lvl="0" algn="l" defTabSz="914400" rtl="0" eaLnBrk="0" fontAlgn="base" latinLnBrk="0" hangingPunct="0">
              <a:lnSpc>
                <a:spcPct val="100000"/>
              </a:lnSpc>
              <a:spcBef>
                <a:spcPct val="0"/>
              </a:spcBef>
              <a:spcAft>
                <a:spcPct val="0"/>
              </a:spcAft>
              <a:buClrTx/>
              <a:buSzTx/>
              <a:tabLst/>
            </a:pPr>
            <a:r>
              <a:rPr kumimoji="0" lang="en-US" altLang="en-US" sz="2800" i="0" u="none" strike="noStrike" cap="none" normalizeH="0" baseline="0" dirty="0" smtClean="0">
                <a:ln>
                  <a:noFill/>
                </a:ln>
                <a:solidFill>
                  <a:srgbClr val="008000"/>
                </a:solidFill>
                <a:effectLst/>
                <a:latin typeface="Arial Black" panose="020B0A04020102020204" pitchFamily="34" charset="0"/>
                <a:ea typeface="Times New Roman" panose="02020603050405020304" pitchFamily="18" charset="0"/>
                <a:cs typeface="Arial" panose="020B0604020202020204" pitchFamily="34" charset="0"/>
              </a:rPr>
              <a:t>Helps locate a word within a document</a:t>
            </a:r>
            <a:r>
              <a:rPr kumimoji="0" lang="en-US" altLang="en-US" sz="2800" i="0" u="none" strike="noStrike" cap="none" normalizeH="0" dirty="0" smtClean="0">
                <a:ln>
                  <a:noFill/>
                </a:ln>
                <a:solidFill>
                  <a:srgbClr val="008000"/>
                </a:solidFill>
                <a:effectLst/>
                <a:latin typeface="Arial Black" panose="020B0A04020102020204" pitchFamily="34" charset="0"/>
                <a:ea typeface="Times New Roman" panose="02020603050405020304" pitchFamily="18" charset="0"/>
                <a:cs typeface="Arial" panose="020B0604020202020204" pitchFamily="34" charset="0"/>
              </a:rPr>
              <a:t> or web page.</a:t>
            </a:r>
          </a:p>
          <a:p>
            <a:pPr marR="0" lvl="0" algn="l" defTabSz="914400" rtl="0" eaLnBrk="0" fontAlgn="base" latinLnBrk="0" hangingPunct="0">
              <a:lnSpc>
                <a:spcPct val="100000"/>
              </a:lnSpc>
              <a:spcBef>
                <a:spcPct val="0"/>
              </a:spcBef>
              <a:spcAft>
                <a:spcPct val="0"/>
              </a:spcAft>
              <a:buClrTx/>
              <a:buSzTx/>
              <a:tabLst/>
            </a:pPr>
            <a:r>
              <a:rPr lang="en-US" altLang="en-US" sz="2800" dirty="0" smtClean="0">
                <a:solidFill>
                  <a:srgbClr val="008000"/>
                </a:solidFill>
                <a:latin typeface="Arial Black" panose="020B0A04020102020204" pitchFamily="34" charset="0"/>
                <a:ea typeface="Times New Roman" panose="02020603050405020304" pitchFamily="18" charset="0"/>
                <a:cs typeface="Arial" panose="020B0604020202020204" pitchFamily="34" charset="0"/>
              </a:rPr>
              <a:t>In MS Word is gives you’re the Navigation Pane.</a:t>
            </a:r>
          </a:p>
          <a:p>
            <a:pPr marR="0" lvl="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smtClean="0">
                <a:ln>
                  <a:noFill/>
                </a:ln>
                <a:solidFill>
                  <a:srgbClr val="008000"/>
                </a:solidFill>
                <a:effectLst/>
                <a:latin typeface="Arial Black" panose="020B0A04020102020204" pitchFamily="34" charset="0"/>
                <a:ea typeface="Times New Roman" panose="02020603050405020304" pitchFamily="18" charset="0"/>
                <a:cs typeface="Arial" panose="020B0604020202020204" pitchFamily="34" charset="0"/>
              </a:rPr>
              <a:t>In</a:t>
            </a:r>
            <a:r>
              <a:rPr kumimoji="0" lang="en-US" altLang="en-US" sz="2800" b="0" i="0" u="none" strike="noStrike" cap="none" normalizeH="0" dirty="0" smtClean="0">
                <a:ln>
                  <a:noFill/>
                </a:ln>
                <a:solidFill>
                  <a:srgbClr val="008000"/>
                </a:solidFill>
                <a:effectLst/>
                <a:latin typeface="Arial Black" panose="020B0A04020102020204" pitchFamily="34" charset="0"/>
                <a:ea typeface="Times New Roman" panose="02020603050405020304" pitchFamily="18" charset="0"/>
                <a:cs typeface="Arial" panose="020B0604020202020204" pitchFamily="34" charset="0"/>
              </a:rPr>
              <a:t> chrome or a PDF it offer a search box.</a:t>
            </a:r>
            <a:endParaRPr kumimoji="0" lang="en-US" altLang="en-US" sz="2800" b="0" i="0" u="none" strike="noStrike" cap="none" normalizeH="0" baseline="0" dirty="0" smtClean="0">
              <a:ln>
                <a:noFill/>
              </a:ln>
              <a:solidFill>
                <a:srgbClr val="008000"/>
              </a:solidFill>
              <a:effectLst/>
              <a:latin typeface="Arial Black" panose="020B0A040201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mj-lt"/>
                <a:ea typeface="Times New Roman" panose="02020603050405020304" pitchFamily="18" charset="0"/>
                <a:cs typeface="Times New Roman" panose="02020603050405020304" pitchFamily="18" charset="0"/>
              </a:rPr>
              <a:t> </a:t>
            </a:r>
            <a:endParaRPr kumimoji="0" lang="en-US" altLang="en-US" sz="4000" b="0" i="0" u="none" strike="noStrike" cap="none" normalizeH="0" baseline="0" dirty="0" smtClean="0">
              <a:ln>
                <a:noFill/>
              </a:ln>
              <a:solidFill>
                <a:schemeClr val="tx1"/>
              </a:solidFill>
              <a:effectLst/>
              <a:latin typeface="+mj-lt"/>
            </a:endParaRPr>
          </a:p>
        </p:txBody>
      </p:sp>
      <p:pic>
        <p:nvPicPr>
          <p:cNvPr id="1030" name="Picture 6" descr="https://capeatvc.files.wordpress.com/2015/08/ctrlf.gif"/>
          <p:cNvPicPr>
            <a:picLocks noChangeAspect="1" noChangeArrowheads="1"/>
          </p:cNvPicPr>
          <p:nvPr/>
        </p:nvPicPr>
        <p:blipFill rotWithShape="1">
          <a:blip r:embed="rId2">
            <a:extLst>
              <a:ext uri="{28A0092B-C50C-407E-A947-70E740481C1C}">
                <a14:useLocalDpi xmlns:a14="http://schemas.microsoft.com/office/drawing/2010/main" val="0"/>
              </a:ext>
            </a:extLst>
          </a:blip>
          <a:srcRect l="4228" t="10056" b="15526"/>
          <a:stretch/>
        </p:blipFill>
        <p:spPr bwMode="auto">
          <a:xfrm>
            <a:off x="7002763" y="2075615"/>
            <a:ext cx="4547970" cy="2739274"/>
          </a:xfrm>
          <a:prstGeom prst="rect">
            <a:avLst/>
          </a:prstGeom>
          <a:noFill/>
          <a:ln cmpd="sng">
            <a:solidFill>
              <a:srgbClr val="0000FF"/>
            </a:solidFill>
          </a:ln>
          <a:extLst>
            <a:ext uri="{909E8E84-426E-40DD-AFC4-6F175D3DCCD1}">
              <a14:hiddenFill xmlns:a14="http://schemas.microsoft.com/office/drawing/2010/main">
                <a:solidFill>
                  <a:srgbClr val="FFFFFF"/>
                </a:solidFill>
              </a14:hiddenFill>
            </a:ext>
          </a:extLst>
        </p:spPr>
      </p:pic>
      <p:pic>
        <p:nvPicPr>
          <p:cNvPr id="10" name="Picture 4" descr="Image result for control 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58" y="2097220"/>
            <a:ext cx="2685641" cy="2527097"/>
          </a:xfrm>
          <a:prstGeom prst="rect">
            <a:avLst/>
          </a:prstGeom>
          <a:noFill/>
          <a:extLst>
            <a:ext uri="{909E8E84-426E-40DD-AFC4-6F175D3DCCD1}">
              <a14:hiddenFill xmlns:a14="http://schemas.microsoft.com/office/drawing/2010/main">
                <a:solidFill>
                  <a:srgbClr val="FFFFFF"/>
                </a:solidFill>
              </a14:hiddenFill>
            </a:ext>
          </a:extLst>
        </p:spPr>
      </p:pic>
      <p:sp>
        <p:nvSpPr>
          <p:cNvPr id="11" name="Cross 10"/>
          <p:cNvSpPr/>
          <p:nvPr/>
        </p:nvSpPr>
        <p:spPr>
          <a:xfrm>
            <a:off x="3340133" y="2717301"/>
            <a:ext cx="592667" cy="643467"/>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17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4234" y="2097220"/>
            <a:ext cx="2527095" cy="25270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7161" y="1406120"/>
            <a:ext cx="11300087" cy="584775"/>
          </a:xfrm>
          <a:prstGeom prst="rect">
            <a:avLst/>
          </a:prstGeom>
        </p:spPr>
        <p:txBody>
          <a:bodyPr wrap="square">
            <a:spAutoFit/>
          </a:bodyPr>
          <a:lstStyle/>
          <a:p>
            <a:r>
              <a:rPr lang="en-US" sz="3200" b="1" dirty="0"/>
              <a:t>Using the Find Feature [CTRL + F] in Word &amp; Chrome</a:t>
            </a:r>
          </a:p>
        </p:txBody>
      </p:sp>
    </p:spTree>
    <p:extLst>
      <p:ext uri="{BB962C8B-B14F-4D97-AF65-F5344CB8AC3E}">
        <p14:creationId xmlns:p14="http://schemas.microsoft.com/office/powerpoint/2010/main" val="4220017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66" y="2298632"/>
            <a:ext cx="11652422" cy="870550"/>
          </a:xfrm>
        </p:spPr>
        <p:txBody>
          <a:bodyPr/>
          <a:lstStyle/>
          <a:p>
            <a:r>
              <a:rPr lang="en-US" b="1" dirty="0" smtClean="0"/>
              <a:t>Review: How do you activate the Synonym Finder?</a:t>
            </a:r>
            <a:endParaRPr lang="en-US" b="1" dirty="0"/>
          </a:p>
        </p:txBody>
      </p:sp>
      <p:sp>
        <p:nvSpPr>
          <p:cNvPr id="3" name="Content Placeholder 2"/>
          <p:cNvSpPr>
            <a:spLocks noGrp="1"/>
          </p:cNvSpPr>
          <p:nvPr>
            <p:ph idx="1"/>
          </p:nvPr>
        </p:nvSpPr>
        <p:spPr>
          <a:xfrm>
            <a:off x="50843" y="3693422"/>
            <a:ext cx="11970862" cy="1043542"/>
          </a:xfrm>
        </p:spPr>
        <p:txBody>
          <a:bodyPr>
            <a:normAutofit fontScale="77500" lnSpcReduction="20000"/>
          </a:bodyPr>
          <a:lstStyle/>
          <a:p>
            <a:pPr marL="0" indent="0">
              <a:lnSpc>
                <a:spcPct val="100000"/>
              </a:lnSpc>
              <a:spcBef>
                <a:spcPts val="600"/>
              </a:spcBef>
              <a:buNone/>
            </a:pPr>
            <a:r>
              <a:rPr lang="en-US" b="1" dirty="0" smtClean="0"/>
              <a:t>Objective 1:  </a:t>
            </a:r>
            <a:r>
              <a:rPr lang="en-US" dirty="0" smtClean="0"/>
              <a:t>Students will view a quick 1 minute video on use of the Synonym Finder Tool &amp; Thesaurus.</a:t>
            </a:r>
            <a:endParaRPr lang="en-US" dirty="0"/>
          </a:p>
          <a:p>
            <a:pPr marL="0" indent="0">
              <a:lnSpc>
                <a:spcPct val="100000"/>
              </a:lnSpc>
              <a:spcBef>
                <a:spcPts val="600"/>
              </a:spcBef>
              <a:buNone/>
            </a:pPr>
            <a:r>
              <a:rPr lang="en-US" b="1" dirty="0"/>
              <a:t>Objective </a:t>
            </a:r>
            <a:r>
              <a:rPr lang="en-US" b="1" dirty="0" smtClean="0"/>
              <a:t>2:  </a:t>
            </a:r>
            <a:r>
              <a:rPr lang="en-US" dirty="0" smtClean="0"/>
              <a:t>Students will complete and activity using </a:t>
            </a:r>
            <a:r>
              <a:rPr lang="en-US" dirty="0"/>
              <a:t>Proofing Tools to </a:t>
            </a:r>
            <a:r>
              <a:rPr lang="en-US" dirty="0" smtClean="0"/>
              <a:t>locate and replace Synonyms.</a:t>
            </a:r>
          </a:p>
        </p:txBody>
      </p:sp>
      <p:sp>
        <p:nvSpPr>
          <p:cNvPr id="4" name="Title 1"/>
          <p:cNvSpPr txBox="1">
            <a:spLocks/>
          </p:cNvSpPr>
          <p:nvPr/>
        </p:nvSpPr>
        <p:spPr>
          <a:xfrm>
            <a:off x="123566" y="143121"/>
            <a:ext cx="114794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Aharoni" panose="02010803020104030203" pitchFamily="2" charset="-79"/>
                <a:cs typeface="Aharoni" panose="02010803020104030203" pitchFamily="2" charset="-79"/>
              </a:rPr>
              <a:t>Class 17: Synonym Finder &amp; </a:t>
            </a:r>
          </a:p>
          <a:p>
            <a:r>
              <a:rPr lang="en-US" b="1" dirty="0" smtClean="0">
                <a:latin typeface="Aharoni" panose="02010803020104030203" pitchFamily="2" charset="-79"/>
                <a:cs typeface="Aharoni" panose="02010803020104030203" pitchFamily="2" charset="-79"/>
              </a:rPr>
              <a:t>More Proofing Tools Part 2</a:t>
            </a:r>
            <a:endParaRPr lang="en-US" b="1" dirty="0">
              <a:latin typeface="Aharoni" panose="02010803020104030203" pitchFamily="2" charset="-79"/>
              <a:cs typeface="Aharoni" panose="02010803020104030203" pitchFamily="2" charset="-79"/>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3038" y="248812"/>
            <a:ext cx="2916194" cy="1944129"/>
          </a:xfrm>
          <a:prstGeom prst="rect">
            <a:avLst/>
          </a:prstGeom>
          <a:ln>
            <a:noFill/>
          </a:ln>
          <a:effectLst>
            <a:softEdge rad="112500"/>
          </a:effectLst>
        </p:spPr>
      </p:pic>
    </p:spTree>
    <p:extLst>
      <p:ext uri="{BB962C8B-B14F-4D97-AF65-F5344CB8AC3E}">
        <p14:creationId xmlns:p14="http://schemas.microsoft.com/office/powerpoint/2010/main" val="819495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63" y="2051666"/>
            <a:ext cx="11652422" cy="870550"/>
          </a:xfrm>
        </p:spPr>
        <p:txBody>
          <a:bodyPr/>
          <a:lstStyle/>
          <a:p>
            <a:r>
              <a:rPr lang="en-US" b="1" dirty="0" smtClean="0"/>
              <a:t>Review: How do you activate the Synonym Finder?</a:t>
            </a:r>
            <a:endParaRPr lang="en-US" b="1" dirty="0"/>
          </a:p>
        </p:txBody>
      </p:sp>
      <p:sp>
        <p:nvSpPr>
          <p:cNvPr id="3" name="Content Placeholder 2"/>
          <p:cNvSpPr>
            <a:spLocks noGrp="1"/>
          </p:cNvSpPr>
          <p:nvPr>
            <p:ph idx="1"/>
          </p:nvPr>
        </p:nvSpPr>
        <p:spPr>
          <a:xfrm>
            <a:off x="210063" y="2784861"/>
            <a:ext cx="11493842" cy="1043542"/>
          </a:xfrm>
        </p:spPr>
        <p:txBody>
          <a:bodyPr/>
          <a:lstStyle/>
          <a:p>
            <a:pPr marL="0" indent="0">
              <a:lnSpc>
                <a:spcPct val="100000"/>
              </a:lnSpc>
              <a:spcBef>
                <a:spcPts val="600"/>
              </a:spcBef>
              <a:buNone/>
            </a:pPr>
            <a:r>
              <a:rPr lang="en-US" b="1" u="sng" dirty="0" smtClean="0"/>
              <a:t>Task</a:t>
            </a:r>
            <a:r>
              <a:rPr lang="en-US" b="1" u="sng" dirty="0"/>
              <a:t>: </a:t>
            </a:r>
            <a:r>
              <a:rPr lang="en-US" b="1" dirty="0"/>
              <a:t>	</a:t>
            </a:r>
            <a:r>
              <a:rPr lang="en-US" dirty="0" smtClean="0"/>
              <a:t>Students will complete and activity using </a:t>
            </a:r>
            <a:r>
              <a:rPr lang="en-US" dirty="0"/>
              <a:t>Proofing Tools to </a:t>
            </a:r>
            <a:r>
              <a:rPr lang="en-US" dirty="0" smtClean="0"/>
              <a:t>locate and replace Synonyms.</a:t>
            </a:r>
          </a:p>
        </p:txBody>
      </p:sp>
      <p:sp>
        <p:nvSpPr>
          <p:cNvPr id="4" name="Title 1"/>
          <p:cNvSpPr txBox="1">
            <a:spLocks/>
          </p:cNvSpPr>
          <p:nvPr/>
        </p:nvSpPr>
        <p:spPr>
          <a:xfrm>
            <a:off x="0" y="73888"/>
            <a:ext cx="114794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Aharoni" panose="02010803020104030203" pitchFamily="2" charset="-79"/>
                <a:cs typeface="Aharoni" panose="02010803020104030203" pitchFamily="2" charset="-79"/>
              </a:rPr>
              <a:t>Class 17: Synonym Finder &amp; </a:t>
            </a:r>
          </a:p>
          <a:p>
            <a:r>
              <a:rPr lang="en-US" b="1" dirty="0" smtClean="0">
                <a:latin typeface="Aharoni" panose="02010803020104030203" pitchFamily="2" charset="-79"/>
                <a:cs typeface="Aharoni" panose="02010803020104030203" pitchFamily="2" charset="-79"/>
              </a:rPr>
              <a:t>More Proofing Tools Part 2</a:t>
            </a:r>
            <a:endParaRPr lang="en-US" b="1" dirty="0">
              <a:latin typeface="Aharoni" panose="02010803020104030203" pitchFamily="2" charset="-79"/>
              <a:cs typeface="Aharoni" panose="02010803020104030203" pitchFamily="2" charset="-79"/>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3038" y="248812"/>
            <a:ext cx="2916194" cy="1944129"/>
          </a:xfrm>
          <a:prstGeom prst="rect">
            <a:avLst/>
          </a:prstGeom>
          <a:ln>
            <a:noFill/>
          </a:ln>
          <a:effectLst>
            <a:softEdge rad="112500"/>
          </a:effectLst>
        </p:spPr>
      </p:pic>
      <p:pic>
        <p:nvPicPr>
          <p:cNvPr id="1026" name="Picture 2" descr="http://brownb315.weebly.com/uploads/8/9/4/1/8941926/12_orig.png"/>
          <p:cNvPicPr>
            <a:picLocks noChangeAspect="1" noChangeArrowheads="1"/>
          </p:cNvPicPr>
          <p:nvPr/>
        </p:nvPicPr>
        <p:blipFill rotWithShape="1">
          <a:blip r:embed="rId3">
            <a:extLst>
              <a:ext uri="{28A0092B-C50C-407E-A947-70E740481C1C}">
                <a14:useLocalDpi xmlns:a14="http://schemas.microsoft.com/office/drawing/2010/main" val="0"/>
              </a:ext>
            </a:extLst>
          </a:blip>
          <a:srcRect t="33252"/>
          <a:stretch/>
        </p:blipFill>
        <p:spPr bwMode="auto">
          <a:xfrm>
            <a:off x="124699" y="1736539"/>
            <a:ext cx="11664569" cy="4869653"/>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107068" y="5426440"/>
            <a:ext cx="6682200" cy="794478"/>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05078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11163</TotalTime>
  <Words>1808</Words>
  <Application>Microsoft Office PowerPoint</Application>
  <PresentationFormat>Widescreen</PresentationFormat>
  <Paragraphs>241</Paragraphs>
  <Slides>33</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Aharoni</vt:lpstr>
      <vt:lpstr>Arial</vt:lpstr>
      <vt:lpstr>Arial Black</vt:lpstr>
      <vt:lpstr>Arial Rounded MT Bold</vt:lpstr>
      <vt:lpstr>Berlin Sans FB Demi</vt:lpstr>
      <vt:lpstr>Calibri</vt:lpstr>
      <vt:lpstr>Calibri Light</vt:lpstr>
      <vt:lpstr>Cooper Black</vt:lpstr>
      <vt:lpstr>Lato Bold</vt:lpstr>
      <vt:lpstr>PT Sans Narrow</vt:lpstr>
      <vt:lpstr>Symbol</vt:lpstr>
      <vt:lpstr>Tahoma</vt:lpstr>
      <vt:lpstr>Times New Roman</vt:lpstr>
      <vt:lpstr>Wingdings</vt:lpstr>
      <vt:lpstr>Office Theme</vt:lpstr>
      <vt:lpstr>PowerPoint Presentation</vt:lpstr>
      <vt:lpstr>PowerPoint Presentation</vt:lpstr>
      <vt:lpstr>Class 21 - Today’s Assignment 4.11.18 &amp; 4.12.18</vt:lpstr>
      <vt:lpstr>Class 21 - Formatting Font? (3) Bicycle Paragraph Activity: </vt:lpstr>
      <vt:lpstr>Class 18: Homophones &amp; Spell Checker Project/Activity: Spell Checker Poem </vt:lpstr>
      <vt:lpstr>Class 16: Select text vs Highlight (Tool/Pen)</vt:lpstr>
      <vt:lpstr>Class 17 - Shortcut Trick:  FIND Feature Find feature, Bookmarking &amp; Synonym Finder Tools</vt:lpstr>
      <vt:lpstr>Review: How do you activate the Synonym Finder?</vt:lpstr>
      <vt:lpstr>Review: How do you activate the Synonym Finder?</vt:lpstr>
      <vt:lpstr>Class 19: Homophones &amp; Spell Checker Project/Activity: Spell Checker Poem </vt:lpstr>
      <vt:lpstr>Class 19: Create a Poster Using MS WORD Project/Activity: Class President Flyer</vt:lpstr>
      <vt:lpstr>Class 19:</vt:lpstr>
      <vt:lpstr>Class 17 - Shortcut Trick:  Find feature, Bookmarking &amp; Synonym Finder Tools</vt:lpstr>
      <vt:lpstr>Reminder:</vt:lpstr>
      <vt:lpstr>Class 15: MS Word – Basic Training</vt:lpstr>
      <vt:lpstr>Class 13/14: Introduction to MS Word</vt:lpstr>
      <vt:lpstr>Class 13/14 – A review…</vt:lpstr>
      <vt:lpstr>How? 1. Open your CompApps Folder 2. Right Click in a white open are inside the folder. 3. In the drop down menu select (2.) New (see image) 4. In the cascading menu, select (3.) Microsoft Word 5. A New Microsoft Word Document should appear. 6. Re-Name this File as TEST. 7. Don’t know how to perform a RENAME function? ASK!! 8. Done? Wait Quietly for the next part of this lesson.</vt:lpstr>
      <vt:lpstr>How? 1. Log in to School Email. 2. Click the APP Icon for One Drive  3. Click the NEW Button (See A) 4. Then click Word Document (See B)  5. Rename this file TEST. 6. Click NEW again (See A) 7. Click Folder &amp; Folder name is CompApps. 8. When done wait for instructions from the teacher.</vt:lpstr>
      <vt:lpstr>Use Chrome not Explorer in this Lab!</vt:lpstr>
      <vt:lpstr>Class 6&amp;7:</vt:lpstr>
      <vt:lpstr>Class Six &amp; Seven: File Management &amp; Accessing the Network Drive</vt:lpstr>
      <vt:lpstr>File Arrangement: Part 2</vt:lpstr>
      <vt:lpstr>Class Six &amp; Seven: Understanding saving &amp; document storage.</vt:lpstr>
      <vt:lpstr>Class 6:   Care &amp; Treatment of Equipment</vt:lpstr>
      <vt:lpstr>PowerPoint Presentation</vt:lpstr>
      <vt:lpstr>PowerPoint Presentation</vt:lpstr>
      <vt:lpstr>Class Five: Accessing the Student Portal</vt:lpstr>
      <vt:lpstr>So far in this class we have…</vt:lpstr>
      <vt:lpstr>Class Four:  Our Class Motto is… Let’s Keep it Professional</vt:lpstr>
      <vt:lpstr>Exit Procedures</vt:lpstr>
      <vt:lpstr>Class Two: Keyboarding Introduction &amp; Assessment Page Review</vt:lpstr>
      <vt:lpstr>Quick Write Assignment   Line 1: Your first and last name Line 2:  Day &amp; Period of this class Line 3:  Today’s Date.  [Skip 2 lines…]   Line 6:  Write the title - ​Guiding Question:  Line 7:  Re-write the question as it appears here:  Line 7:  Guiding Question:  How will being proficient using computer applications/technology make me: Line 8:   (a) a better student  Line 9:   (b) more valuable/marketable/employable in the workplace?   Line 11:  Students will follow the directions below to complete the Quick Write Pre-Assessment Directions: To demonstrate understanding of this guiding question you will answer the above questions in  paragraph form.   Proper grammar, punctuation &amp; to the best of your ability – correct spelling.   There should be four examples in total to support your answer. Two examples for (a) and two examples for (b).</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Computer Applications</dc:title>
  <dc:creator>LAUREN A BROWN</dc:creator>
  <cp:lastModifiedBy>LAUREN A BROWN</cp:lastModifiedBy>
  <cp:revision>354</cp:revision>
  <cp:lastPrinted>2018-04-12T17:22:23Z</cp:lastPrinted>
  <dcterms:created xsi:type="dcterms:W3CDTF">2017-09-06T11:38:44Z</dcterms:created>
  <dcterms:modified xsi:type="dcterms:W3CDTF">2018-05-10T15:26:51Z</dcterms:modified>
</cp:coreProperties>
</file>